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2"/>
  </p:notesMasterIdLst>
  <p:handoutMasterIdLst>
    <p:handoutMasterId r:id="rId43"/>
  </p:handoutMasterIdLst>
  <p:sldIdLst>
    <p:sldId id="256" r:id="rId2"/>
    <p:sldId id="1013" r:id="rId3"/>
    <p:sldId id="977" r:id="rId4"/>
    <p:sldId id="975" r:id="rId5"/>
    <p:sldId id="979" r:id="rId6"/>
    <p:sldId id="962" r:id="rId7"/>
    <p:sldId id="980" r:id="rId8"/>
    <p:sldId id="981" r:id="rId9"/>
    <p:sldId id="963" r:id="rId10"/>
    <p:sldId id="983" r:id="rId11"/>
    <p:sldId id="984" r:id="rId12"/>
    <p:sldId id="986" r:id="rId13"/>
    <p:sldId id="1014" r:id="rId14"/>
    <p:sldId id="987" r:id="rId15"/>
    <p:sldId id="989" r:id="rId16"/>
    <p:sldId id="990" r:id="rId17"/>
    <p:sldId id="1015" r:id="rId18"/>
    <p:sldId id="982" r:id="rId19"/>
    <p:sldId id="993" r:id="rId20"/>
    <p:sldId id="992" r:id="rId21"/>
    <p:sldId id="994" r:id="rId22"/>
    <p:sldId id="1017" r:id="rId23"/>
    <p:sldId id="1016" r:id="rId24"/>
    <p:sldId id="996" r:id="rId25"/>
    <p:sldId id="998" r:id="rId26"/>
    <p:sldId id="1012" r:id="rId27"/>
    <p:sldId id="999" r:id="rId28"/>
    <p:sldId id="1000" r:id="rId29"/>
    <p:sldId id="1001" r:id="rId30"/>
    <p:sldId id="1002" r:id="rId31"/>
    <p:sldId id="1003" r:id="rId32"/>
    <p:sldId id="1004" r:id="rId33"/>
    <p:sldId id="1005" r:id="rId34"/>
    <p:sldId id="1019" r:id="rId35"/>
    <p:sldId id="1006" r:id="rId36"/>
    <p:sldId id="1009" r:id="rId37"/>
    <p:sldId id="1007" r:id="rId38"/>
    <p:sldId id="1008" r:id="rId39"/>
    <p:sldId id="961" r:id="rId40"/>
    <p:sldId id="959" r:id="rId41"/>
  </p:sldIdLst>
  <p:sldSz cx="9144000" cy="6858000" type="screen4x3"/>
  <p:notesSz cx="7302500" cy="95885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7" autoAdjust="0"/>
    <p:restoredTop sz="80325" autoAdjust="0"/>
  </p:normalViewPr>
  <p:slideViewPr>
    <p:cSldViewPr>
      <p:cViewPr varScale="1">
        <p:scale>
          <a:sx n="63" d="100"/>
          <a:sy n="63" d="100"/>
        </p:scale>
        <p:origin x="-432" y="-5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9426"/>
    </p:cViewPr>
  </p:sorterViewPr>
  <p:notesViewPr>
    <p:cSldViewPr>
      <p:cViewPr varScale="1">
        <p:scale>
          <a:sx n="45" d="100"/>
          <a:sy n="45" d="100"/>
        </p:scale>
        <p:origin x="-1949" y="-82"/>
      </p:cViewPr>
      <p:guideLst>
        <p:guide orient="horz" pos="3020"/>
        <p:guide pos="23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9.xml"/><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357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latin typeface="Times New Roman" pitchFamily="18" charset="0"/>
              </a:defRPr>
            </a:lvl1pPr>
          </a:lstStyle>
          <a:p>
            <a:endParaRPr lang="en-US"/>
          </a:p>
        </p:txBody>
      </p:sp>
      <p:sp>
        <p:nvSpPr>
          <p:cNvPr id="1133571"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latin typeface="Times New Roman" pitchFamily="18" charset="0"/>
              </a:defRPr>
            </a:lvl1pPr>
          </a:lstStyle>
          <a:p>
            <a:endParaRPr lang="en-US"/>
          </a:p>
        </p:txBody>
      </p:sp>
      <p:sp>
        <p:nvSpPr>
          <p:cNvPr id="1133572"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latin typeface="Times New Roman" pitchFamily="18" charset="0"/>
              </a:defRPr>
            </a:lvl1pPr>
          </a:lstStyle>
          <a:p>
            <a:endParaRPr lang="en-US"/>
          </a:p>
        </p:txBody>
      </p:sp>
      <p:sp>
        <p:nvSpPr>
          <p:cNvPr id="1133573"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latin typeface="Times New Roman" pitchFamily="18" charset="0"/>
              </a:defRPr>
            </a:lvl1pPr>
          </a:lstStyle>
          <a:p>
            <a:fld id="{475AFBFB-3A22-4F7B-8718-CBE6A55B989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latin typeface="Times New Roman" pitchFamily="18" charset="0"/>
              </a:defRPr>
            </a:lvl1pPr>
          </a:lstStyle>
          <a:p>
            <a:endParaRPr lang="en-US"/>
          </a:p>
        </p:txBody>
      </p:sp>
      <p:sp>
        <p:nvSpPr>
          <p:cNvPr id="9219"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latin typeface="Times New Roman" pitchFamily="18" charset="0"/>
              </a:defRPr>
            </a:lvl1pPr>
          </a:lstStyle>
          <a:p>
            <a:endParaRPr lang="en-US"/>
          </a:p>
        </p:txBody>
      </p:sp>
      <p:sp>
        <p:nvSpPr>
          <p:cNvPr id="9220"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latin typeface="Times New Roman" pitchFamily="18" charset="0"/>
              </a:defRPr>
            </a:lvl1pPr>
          </a:lstStyle>
          <a:p>
            <a:endParaRPr lang="en-US"/>
          </a:p>
        </p:txBody>
      </p:sp>
      <p:sp>
        <p:nvSpPr>
          <p:cNvPr id="9223"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latin typeface="Times New Roman" pitchFamily="18" charset="0"/>
              </a:defRPr>
            </a:lvl1pPr>
          </a:lstStyle>
          <a:p>
            <a:fld id="{1FC07D9F-2445-422D-932D-0584A167EF9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8588C-948D-47E6-9221-127BF4104692}"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12</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13</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14</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15</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C07D9F-2445-422D-932D-0584A167EF9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17</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18</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20</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21</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22</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4</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23</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24</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25</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17F25-B735-4079-83A6-8E909498B9FC}" type="slidenum">
              <a:rPr lang="en-US"/>
              <a:pPr/>
              <a:t>26</a:t>
            </a:fld>
            <a:endParaRPr lang="en-US"/>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r>
              <a:rPr lang="en-US"/>
              <a:t>http://www.climateaudit.org/?p=809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27</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28</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29</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30</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31</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32</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5</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33</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35</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36</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37</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38</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39</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465A7-53B1-43B8-B7F6-110A6998D65F}" type="slidenum">
              <a:rPr lang="en-US"/>
              <a:pPr/>
              <a:t>40</a:t>
            </a:fld>
            <a:endParaRPr lang="en-US"/>
          </a:p>
        </p:txBody>
      </p:sp>
      <p:sp>
        <p:nvSpPr>
          <p:cNvPr id="1238018" name="Rectangle 2"/>
          <p:cNvSpPr>
            <a:spLocks noGrp="1" noRot="1" noChangeAspect="1" noChangeArrowheads="1" noTextEdit="1"/>
          </p:cNvSpPr>
          <p:nvPr>
            <p:ph type="sldImg"/>
          </p:nvPr>
        </p:nvSpPr>
        <p:spPr>
          <a:ln/>
        </p:spPr>
      </p:sp>
      <p:sp>
        <p:nvSpPr>
          <p:cNvPr id="123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6</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7</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8</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9</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ECA5C-2074-4E38-B909-5451F5042050}" type="slidenum">
              <a:rPr lang="en-US"/>
              <a:pPr/>
              <a:t>10</a:t>
            </a:fld>
            <a:endParaRPr 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DECBD-732B-4CF3-8F48-8867BEEC3C78}" type="slidenum">
              <a:rPr lang="en-US"/>
              <a:pPr/>
              <a:t>11</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CA" dirty="0" smtClean="0"/>
              <a:t>The closed-mindedness of these supposed men of science, their willingness to go to any lengths to defend a preconceived message, is surprising even to me. The stink of intellectual corruption is overpowering.</a:t>
            </a:r>
          </a:p>
          <a:p>
            <a:endParaRPr lang="en-CA" dirty="0" smtClean="0"/>
          </a:p>
          <a:p>
            <a:r>
              <a:rPr lang="en-CA" dirty="0" smtClean="0"/>
              <a:t>Leaving the realm of epistemic speculation, what many climate scientists do actually say is that the Climategate correspondents were true to their justified conviction about the larger picture, and did not want to confuse the public with their little local difficulty with tree-rings, or whatever. Some are happy to go even further than that, and tell you, on or off the record, that the main thing is to get the public scared enough to act. Exaggerate for the public good. Propaganda becomes the responsible scientist's duty. Whatever it takes, including cooking the books… Still reeling over what is in those emails, I can't say that question interests me much. Once scientists set out to mislead the public, they can no longer expect to be trusted. End of story. </a:t>
            </a:r>
          </a:p>
          <a:p>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7171"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7172" name="Rectangle 4"/>
          <p:cNvSpPr>
            <a:spLocks noGrp="1" noChangeArrowheads="1"/>
          </p:cNvSpPr>
          <p:nvPr>
            <p:ph type="dt" sz="half" idx="2"/>
          </p:nvPr>
        </p:nvSpPr>
        <p:spPr>
          <a:xfrm>
            <a:off x="7086600" y="6248400"/>
            <a:ext cx="1524000" cy="457200"/>
          </a:xfrm>
        </p:spPr>
        <p:txBody>
          <a:bodyPr/>
          <a:lstStyle>
            <a:lvl1pPr>
              <a:defRPr/>
            </a:lvl1pPr>
          </a:lstStyle>
          <a:p>
            <a:endParaRPr lang="en-US"/>
          </a:p>
        </p:txBody>
      </p:sp>
      <p:sp>
        <p:nvSpPr>
          <p:cNvPr id="7173" name="Rectangle 5"/>
          <p:cNvSpPr>
            <a:spLocks noGrp="1" noChangeArrowheads="1"/>
          </p:cNvSpPr>
          <p:nvPr>
            <p:ph type="ftr" sz="quarter" idx="3"/>
          </p:nvPr>
        </p:nvSpPr>
        <p:spPr>
          <a:xfrm>
            <a:off x="3810000" y="6248400"/>
            <a:ext cx="2895600" cy="457200"/>
          </a:xfrm>
        </p:spPr>
        <p:txBody>
          <a:bodyPr/>
          <a:lstStyle>
            <a:lvl1pPr>
              <a:defRPr/>
            </a:lvl1pPr>
          </a:lstStyle>
          <a:p>
            <a:r>
              <a:rPr lang="en-US"/>
              <a:t>NAS Panel Presentation, Mar 2 2006</a:t>
            </a:r>
          </a:p>
        </p:txBody>
      </p:sp>
      <p:sp>
        <p:nvSpPr>
          <p:cNvPr id="7174" name="Rectangle 6"/>
          <p:cNvSpPr>
            <a:spLocks noGrp="1" noChangeArrowheads="1"/>
          </p:cNvSpPr>
          <p:nvPr>
            <p:ph type="sldNum" sz="quarter" idx="4"/>
          </p:nvPr>
        </p:nvSpPr>
        <p:spPr>
          <a:xfrm>
            <a:off x="2209800" y="6248400"/>
            <a:ext cx="1219200" cy="457200"/>
          </a:xfrm>
        </p:spPr>
        <p:txBody>
          <a:bodyPr/>
          <a:lstStyle>
            <a:lvl1pPr>
              <a:defRPr/>
            </a:lvl1pPr>
          </a:lstStyle>
          <a:p>
            <a:fld id="{6FFB0EC8-084F-4F90-A489-A5AB30E52FC6}" type="slidenum">
              <a:rPr lang="en-US"/>
              <a:pPr/>
              <a:t>‹#›</a:t>
            </a:fld>
            <a:endParaRPr lang="en-US"/>
          </a:p>
        </p:txBody>
      </p:sp>
      <p:sp>
        <p:nvSpPr>
          <p:cNvPr id="7175"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CA"/>
          </a:p>
        </p:txBody>
      </p:sp>
      <p:sp>
        <p:nvSpPr>
          <p:cNvPr id="7176"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7177"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7178"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NAS Panel Presentation, Mar 2 2006</a:t>
            </a:r>
          </a:p>
        </p:txBody>
      </p:sp>
      <p:sp>
        <p:nvSpPr>
          <p:cNvPr id="6" name="Slide Number Placeholder 5"/>
          <p:cNvSpPr>
            <a:spLocks noGrp="1"/>
          </p:cNvSpPr>
          <p:nvPr>
            <p:ph type="sldNum" sz="quarter" idx="12"/>
          </p:nvPr>
        </p:nvSpPr>
        <p:spPr/>
        <p:txBody>
          <a:bodyPr/>
          <a:lstStyle>
            <a:lvl1pPr>
              <a:defRPr/>
            </a:lvl1pPr>
          </a:lstStyle>
          <a:p>
            <a:fld id="{CBF8A668-F4C2-40A3-A44F-CA465856FE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NAS Panel Presentation, Mar 2 2006</a:t>
            </a:r>
          </a:p>
        </p:txBody>
      </p:sp>
      <p:sp>
        <p:nvSpPr>
          <p:cNvPr id="6" name="Slide Number Placeholder 5"/>
          <p:cNvSpPr>
            <a:spLocks noGrp="1"/>
          </p:cNvSpPr>
          <p:nvPr>
            <p:ph type="sldNum" sz="quarter" idx="12"/>
          </p:nvPr>
        </p:nvSpPr>
        <p:spPr/>
        <p:txBody>
          <a:bodyPr/>
          <a:lstStyle>
            <a:lvl1pPr>
              <a:defRPr/>
            </a:lvl1pPr>
          </a:lstStyle>
          <a:p>
            <a:fld id="{336A89FE-409F-4FD5-BD37-7CF1B3718A2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6294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276600" y="6248400"/>
            <a:ext cx="2895600" cy="457200"/>
          </a:xfrm>
        </p:spPr>
        <p:txBody>
          <a:bodyPr/>
          <a:lstStyle>
            <a:lvl1pPr>
              <a:defRPr/>
            </a:lvl1pPr>
          </a:lstStyle>
          <a:p>
            <a:r>
              <a:rPr lang="en-US"/>
              <a:t>NAS Panel Presentation, Mar 2 2006</a:t>
            </a:r>
          </a:p>
        </p:txBody>
      </p:sp>
      <p:sp>
        <p:nvSpPr>
          <p:cNvPr id="8" name="Slide Number Placeholder 7"/>
          <p:cNvSpPr>
            <a:spLocks noGrp="1"/>
          </p:cNvSpPr>
          <p:nvPr>
            <p:ph type="sldNum" sz="quarter" idx="12"/>
          </p:nvPr>
        </p:nvSpPr>
        <p:spPr>
          <a:xfrm>
            <a:off x="1524000" y="6248400"/>
            <a:ext cx="1295400" cy="457200"/>
          </a:xfrm>
        </p:spPr>
        <p:txBody>
          <a:bodyPr/>
          <a:lstStyle>
            <a:lvl1pPr>
              <a:defRPr/>
            </a:lvl1pPr>
          </a:lstStyle>
          <a:p>
            <a:fld id="{205CE6B8-BF81-49B4-87C1-F7370ED2429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r>
              <a:rPr lang="en-US"/>
              <a:t>NAS Panel Presentation, Mar 2 2006</a:t>
            </a:r>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8B254AF0-1ACE-42D0-9730-914A555BCFB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6294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276600" y="6248400"/>
            <a:ext cx="2895600" cy="457200"/>
          </a:xfrm>
        </p:spPr>
        <p:txBody>
          <a:bodyPr/>
          <a:lstStyle>
            <a:lvl1pPr>
              <a:defRPr/>
            </a:lvl1pPr>
          </a:lstStyle>
          <a:p>
            <a:r>
              <a:rPr lang="en-US"/>
              <a:t>NAS Panel Presentation, Mar 2 2006</a:t>
            </a:r>
          </a:p>
        </p:txBody>
      </p:sp>
      <p:sp>
        <p:nvSpPr>
          <p:cNvPr id="8" name="Slide Number Placeholder 7"/>
          <p:cNvSpPr>
            <a:spLocks noGrp="1"/>
          </p:cNvSpPr>
          <p:nvPr>
            <p:ph type="sldNum" sz="quarter" idx="12"/>
          </p:nvPr>
        </p:nvSpPr>
        <p:spPr>
          <a:xfrm>
            <a:off x="1524000" y="6248400"/>
            <a:ext cx="1295400" cy="457200"/>
          </a:xfrm>
        </p:spPr>
        <p:txBody>
          <a:bodyPr/>
          <a:lstStyle>
            <a:lvl1pPr>
              <a:defRPr/>
            </a:lvl1pPr>
          </a:lstStyle>
          <a:p>
            <a:fld id="{59E0A78D-97E1-4240-96E9-0E0E5D52272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190500"/>
            <a:ext cx="7010400" cy="1527175"/>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15240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15240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66294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276600" y="6248400"/>
            <a:ext cx="2895600" cy="457200"/>
          </a:xfrm>
        </p:spPr>
        <p:txBody>
          <a:bodyPr/>
          <a:lstStyle>
            <a:lvl1pPr>
              <a:defRPr/>
            </a:lvl1pPr>
          </a:lstStyle>
          <a:p>
            <a:r>
              <a:rPr lang="en-US"/>
              <a:t>NAS Panel Presentation, Mar 2 2006</a:t>
            </a:r>
          </a:p>
        </p:txBody>
      </p:sp>
      <p:sp>
        <p:nvSpPr>
          <p:cNvPr id="9" name="Slide Number Placeholder 8"/>
          <p:cNvSpPr>
            <a:spLocks noGrp="1"/>
          </p:cNvSpPr>
          <p:nvPr>
            <p:ph type="sldNum" sz="quarter" idx="12"/>
          </p:nvPr>
        </p:nvSpPr>
        <p:spPr>
          <a:xfrm>
            <a:off x="1524000" y="6248400"/>
            <a:ext cx="1295400" cy="457200"/>
          </a:xfrm>
        </p:spPr>
        <p:txBody>
          <a:bodyPr/>
          <a:lstStyle>
            <a:lvl1pPr>
              <a:defRPr/>
            </a:lvl1pPr>
          </a:lstStyle>
          <a:p>
            <a:fld id="{2B838FE4-F27A-493D-AE19-CAB8EAA45D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NAS Panel Presentation, Mar 2 2006</a:t>
            </a:r>
          </a:p>
        </p:txBody>
      </p:sp>
      <p:sp>
        <p:nvSpPr>
          <p:cNvPr id="6" name="Slide Number Placeholder 5"/>
          <p:cNvSpPr>
            <a:spLocks noGrp="1"/>
          </p:cNvSpPr>
          <p:nvPr>
            <p:ph type="sldNum" sz="quarter" idx="12"/>
          </p:nvPr>
        </p:nvSpPr>
        <p:spPr/>
        <p:txBody>
          <a:bodyPr/>
          <a:lstStyle>
            <a:lvl1pPr>
              <a:defRPr/>
            </a:lvl1pPr>
          </a:lstStyle>
          <a:p>
            <a:fld id="{391E6826-786A-4BD2-9C65-2777A82221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NAS Panel Presentation, Mar 2 2006</a:t>
            </a:r>
          </a:p>
        </p:txBody>
      </p:sp>
      <p:sp>
        <p:nvSpPr>
          <p:cNvPr id="6" name="Slide Number Placeholder 5"/>
          <p:cNvSpPr>
            <a:spLocks noGrp="1"/>
          </p:cNvSpPr>
          <p:nvPr>
            <p:ph type="sldNum" sz="quarter" idx="12"/>
          </p:nvPr>
        </p:nvSpPr>
        <p:spPr/>
        <p:txBody>
          <a:bodyPr/>
          <a:lstStyle>
            <a:lvl1pPr>
              <a:defRPr/>
            </a:lvl1pPr>
          </a:lstStyle>
          <a:p>
            <a:fld id="{4C5B1569-A99F-413A-A8F2-717FBFD1E1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NAS Panel Presentation, Mar 2 2006</a:t>
            </a:r>
          </a:p>
        </p:txBody>
      </p:sp>
      <p:sp>
        <p:nvSpPr>
          <p:cNvPr id="7" name="Slide Number Placeholder 6"/>
          <p:cNvSpPr>
            <a:spLocks noGrp="1"/>
          </p:cNvSpPr>
          <p:nvPr>
            <p:ph type="sldNum" sz="quarter" idx="12"/>
          </p:nvPr>
        </p:nvSpPr>
        <p:spPr/>
        <p:txBody>
          <a:bodyPr/>
          <a:lstStyle>
            <a:lvl1pPr>
              <a:defRPr/>
            </a:lvl1pPr>
          </a:lstStyle>
          <a:p>
            <a:fld id="{0BC3FBA4-4B1E-47E3-9404-149ED45D7DB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NAS Panel Presentation, Mar 2 2006</a:t>
            </a:r>
          </a:p>
        </p:txBody>
      </p:sp>
      <p:sp>
        <p:nvSpPr>
          <p:cNvPr id="9" name="Slide Number Placeholder 8"/>
          <p:cNvSpPr>
            <a:spLocks noGrp="1"/>
          </p:cNvSpPr>
          <p:nvPr>
            <p:ph type="sldNum" sz="quarter" idx="12"/>
          </p:nvPr>
        </p:nvSpPr>
        <p:spPr/>
        <p:txBody>
          <a:bodyPr/>
          <a:lstStyle>
            <a:lvl1pPr>
              <a:defRPr/>
            </a:lvl1pPr>
          </a:lstStyle>
          <a:p>
            <a:fld id="{A379DE29-AD4C-4CC0-B516-F67125C81F8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NAS Panel Presentation, Mar 2 2006</a:t>
            </a:r>
          </a:p>
        </p:txBody>
      </p:sp>
      <p:sp>
        <p:nvSpPr>
          <p:cNvPr id="5" name="Slide Number Placeholder 4"/>
          <p:cNvSpPr>
            <a:spLocks noGrp="1"/>
          </p:cNvSpPr>
          <p:nvPr>
            <p:ph type="sldNum" sz="quarter" idx="12"/>
          </p:nvPr>
        </p:nvSpPr>
        <p:spPr/>
        <p:txBody>
          <a:bodyPr/>
          <a:lstStyle>
            <a:lvl1pPr>
              <a:defRPr/>
            </a:lvl1pPr>
          </a:lstStyle>
          <a:p>
            <a:fld id="{DBEDF53B-2267-4020-AEF7-C8775B3ADE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NAS Panel Presentation, Mar 2 2006</a:t>
            </a:r>
          </a:p>
        </p:txBody>
      </p:sp>
      <p:sp>
        <p:nvSpPr>
          <p:cNvPr id="4" name="Slide Number Placeholder 3"/>
          <p:cNvSpPr>
            <a:spLocks noGrp="1"/>
          </p:cNvSpPr>
          <p:nvPr>
            <p:ph type="sldNum" sz="quarter" idx="12"/>
          </p:nvPr>
        </p:nvSpPr>
        <p:spPr/>
        <p:txBody>
          <a:bodyPr/>
          <a:lstStyle>
            <a:lvl1pPr>
              <a:defRPr/>
            </a:lvl1pPr>
          </a:lstStyle>
          <a:p>
            <a:fld id="{0BA2153F-5FE2-4386-81E0-CCA481F542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NAS Panel Presentation, Mar 2 2006</a:t>
            </a:r>
          </a:p>
        </p:txBody>
      </p:sp>
      <p:sp>
        <p:nvSpPr>
          <p:cNvPr id="7" name="Slide Number Placeholder 6"/>
          <p:cNvSpPr>
            <a:spLocks noGrp="1"/>
          </p:cNvSpPr>
          <p:nvPr>
            <p:ph type="sldNum" sz="quarter" idx="12"/>
          </p:nvPr>
        </p:nvSpPr>
        <p:spPr/>
        <p:txBody>
          <a:bodyPr/>
          <a:lstStyle>
            <a:lvl1pPr>
              <a:defRPr/>
            </a:lvl1pPr>
          </a:lstStyle>
          <a:p>
            <a:fld id="{BC9D266A-6D14-4E7A-95C7-11D6914DC0F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NAS Panel Presentation, Mar 2 2006</a:t>
            </a:r>
          </a:p>
        </p:txBody>
      </p:sp>
      <p:sp>
        <p:nvSpPr>
          <p:cNvPr id="7" name="Slide Number Placeholder 6"/>
          <p:cNvSpPr>
            <a:spLocks noGrp="1"/>
          </p:cNvSpPr>
          <p:nvPr>
            <p:ph type="sldNum" sz="quarter" idx="12"/>
          </p:nvPr>
        </p:nvSpPr>
        <p:spPr/>
        <p:txBody>
          <a:bodyPr/>
          <a:lstStyle>
            <a:lvl1pPr>
              <a:defRPr/>
            </a:lvl1pPr>
          </a:lstStyle>
          <a:p>
            <a:fld id="{424A5616-F845-486C-AD5C-F634FA49492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614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r>
              <a:rPr lang="en-US"/>
              <a:t>NAS Panel Presentation, Mar 2 2006</a:t>
            </a:r>
          </a:p>
        </p:txBody>
      </p:sp>
      <p:sp>
        <p:nvSpPr>
          <p:cNvPr id="6150"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5189A79A-8423-4777-8A96-977FCCD342BD}" type="slidenum">
              <a:rPr lang="en-US"/>
              <a:pPr/>
              <a:t>‹#›</a:t>
            </a:fld>
            <a:endParaRPr lang="en-US"/>
          </a:p>
        </p:txBody>
      </p:sp>
      <p:sp>
        <p:nvSpPr>
          <p:cNvPr id="615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CA"/>
          </a:p>
        </p:txBody>
      </p:sp>
      <p:sp>
        <p:nvSpPr>
          <p:cNvPr id="6152"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6153"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6154"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http://www.climateaudit.org/wp-content/plugins/wp-latexrender/pictures/e479b79dbce16e4deeed1b53117ca899.gif"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http://www.climateaudit.org/wp-content/plugins/wp-latexrender/pictures/e479b79dbce16e4deeed1b53117ca899.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http://www.climateaudit.org/wp-content/plugins/wp-latexrender/pictures/e479b79dbce16e4deeed1b53117ca899.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http://www.climateaudit.org/wp-content/plugins/wp-latexrender/pictures/e479b79dbce16e4deeed1b53117ca899.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gif"/><Relationship Id="rId5" Type="http://schemas.openxmlformats.org/officeDocument/2006/relationships/hyperlink" Target="http://climateaudit.files.wordpress.com/2009/12/fig2-21.gif"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http://www.climateaudit.org/wp-content/plugins/wp-latexrender/pictures/e479b79dbce16e4deeed1b53117ca899.gi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daily.com/releases/1999/07/990707181851.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hyperlink" Target="http://climateaudit.org/2005/05/01/a-strange-truncation-of-the-briffa-mxd-series/" TargetMode="External"/><Relationship Id="rId4" Type="http://schemas.openxmlformats.org/officeDocument/2006/relationships/image" Target="http://www.climateaudit.org/wp-content/plugins/wp-latexrender/pictures/e479b79dbce16e4deeed1b53117ca899.g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http://www.climateaudit.org/wp-content/plugins/wp-latexrender/pictures/e479b79dbce16e4deeed1b53117ca899.gi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file:///D:\DOCUMENTS\2008\ohiostate\NorthWingedItClip.wma" TargetMode="External"/><Relationship Id="rId5" Type="http://schemas.openxmlformats.org/officeDocument/2006/relationships/image" Target="../media/image22.png"/><Relationship Id="rId4" Type="http://schemas.openxmlformats.org/officeDocument/2006/relationships/hyperlink" Target="http://www.met.tamu.edu/people/faculty/dessler/NorthH264.mp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http://www.climateaudit.org/wp-content/plugins/wp-latexrender/pictures/e479b79dbce16e4deeed1b53117ca899.gif"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realclimate.org/index.php/archives/2008/09/progress-in-millennial-reconstructions/"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video" Target="file:///D:\climate\videos\jon_stewart_longintro.avi"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hyperlink" Target="http://www.guardian.co.uk/commentisfree/cif-green/2009/nov/23/global-warming-leaked-email-climate-scientis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emf"/><Relationship Id="rId5" Type="http://schemas.openxmlformats.org/officeDocument/2006/relationships/image" Target="../media/image2.gif"/><Relationship Id="rId4" Type="http://schemas.openxmlformats.org/officeDocument/2006/relationships/image" Target="http://www.climateaudit.org/wp-content/plugins/wp-latexrender/pictures/e479b79dbce16e4deeed1b53117ca899.gi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climateaudit.or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gif"/><Relationship Id="rId4" Type="http://schemas.openxmlformats.org/officeDocument/2006/relationships/image" Target="http://www.climateaudit.org/wp-content/plugins/wp-latexrender/pictures/e479b79dbce16e4deeed1b53117ca899.gi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http://www.climateaudit.org/wp-content/plugins/wp-latexrender/pictures/e479b79dbce16e4deeed1b53117ca899.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http://www.climateaudit.org/wp-content/plugins/wp-latexrender/pictures/e479b79dbce16e4deeed1b53117ca899.gi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p:txBody>
          <a:bodyPr/>
          <a:lstStyle/>
          <a:p>
            <a:fld id="{A0C3713B-6DC2-45EA-8634-457F9A6B0262}" type="slidenum">
              <a:rPr lang="en-US"/>
              <a:pPr/>
              <a:t>1</a:t>
            </a:fld>
            <a:endParaRPr lang="en-US"/>
          </a:p>
        </p:txBody>
      </p:sp>
      <p:sp>
        <p:nvSpPr>
          <p:cNvPr id="4098" name="Rectangle 2"/>
          <p:cNvSpPr>
            <a:spLocks noGrp="1" noChangeArrowheads="1"/>
          </p:cNvSpPr>
          <p:nvPr>
            <p:ph type="ctrTitle"/>
          </p:nvPr>
        </p:nvSpPr>
        <p:spPr>
          <a:xfrm>
            <a:off x="2124075" y="1268413"/>
            <a:ext cx="6477000" cy="1752600"/>
          </a:xfrm>
        </p:spPr>
        <p:txBody>
          <a:bodyPr/>
          <a:lstStyle/>
          <a:p>
            <a:r>
              <a:rPr lang="en-US" sz="3200" dirty="0" smtClean="0"/>
              <a:t>Climategate: </a:t>
            </a:r>
            <a:br>
              <a:rPr lang="en-US" sz="3200" dirty="0" smtClean="0"/>
            </a:br>
            <a:r>
              <a:rPr lang="en-US" sz="3200" dirty="0" smtClean="0"/>
              <a:t>a Battlefield Perspective</a:t>
            </a:r>
            <a:r>
              <a:rPr lang="en-US" sz="3200" dirty="0"/>
              <a:t/>
            </a:r>
            <a:br>
              <a:rPr lang="en-US" sz="3200" dirty="0"/>
            </a:br>
            <a:endParaRPr lang="en-US" sz="3200" dirty="0"/>
          </a:p>
        </p:txBody>
      </p:sp>
      <p:sp>
        <p:nvSpPr>
          <p:cNvPr id="4099" name="Rectangle 3"/>
          <p:cNvSpPr>
            <a:spLocks noGrp="1" noChangeArrowheads="1"/>
          </p:cNvSpPr>
          <p:nvPr>
            <p:ph type="subTitle" idx="1"/>
          </p:nvPr>
        </p:nvSpPr>
        <p:spPr>
          <a:xfrm>
            <a:off x="2108222" y="2857496"/>
            <a:ext cx="5678488" cy="2665412"/>
          </a:xfrm>
        </p:spPr>
        <p:txBody>
          <a:bodyPr/>
          <a:lstStyle/>
          <a:p>
            <a:pPr>
              <a:lnSpc>
                <a:spcPct val="80000"/>
              </a:lnSpc>
            </a:pPr>
            <a:r>
              <a:rPr lang="en-US" sz="2800" b="1" dirty="0"/>
              <a:t>Stephen McIntyre</a:t>
            </a:r>
          </a:p>
          <a:p>
            <a:pPr>
              <a:lnSpc>
                <a:spcPct val="80000"/>
              </a:lnSpc>
            </a:pPr>
            <a:r>
              <a:rPr lang="en-US" sz="2800" dirty="0" smtClean="0"/>
              <a:t>Climate Audit</a:t>
            </a:r>
            <a:endParaRPr lang="en-US" sz="2800" dirty="0"/>
          </a:p>
          <a:p>
            <a:pPr>
              <a:lnSpc>
                <a:spcPct val="80000"/>
              </a:lnSpc>
            </a:pPr>
            <a:r>
              <a:rPr lang="en-US" sz="2800" dirty="0"/>
              <a:t>Toronto Ontario</a:t>
            </a:r>
          </a:p>
          <a:p>
            <a:pPr>
              <a:lnSpc>
                <a:spcPct val="80000"/>
              </a:lnSpc>
            </a:pPr>
            <a:endParaRPr lang="en-US" sz="2800" dirty="0"/>
          </a:p>
          <a:p>
            <a:pPr>
              <a:lnSpc>
                <a:spcPct val="80000"/>
              </a:lnSpc>
            </a:pPr>
            <a:r>
              <a:rPr lang="en-US" sz="2800" dirty="0" smtClean="0"/>
              <a:t>Heartland Conference</a:t>
            </a:r>
          </a:p>
          <a:p>
            <a:pPr>
              <a:lnSpc>
                <a:spcPct val="80000"/>
              </a:lnSpc>
            </a:pPr>
            <a:r>
              <a:rPr lang="en-US" sz="2800" dirty="0" smtClean="0"/>
              <a:t>Chicago IL</a:t>
            </a:r>
            <a:endParaRPr lang="en-US" sz="2800" dirty="0"/>
          </a:p>
          <a:p>
            <a:pPr>
              <a:lnSpc>
                <a:spcPct val="80000"/>
              </a:lnSpc>
            </a:pPr>
            <a:r>
              <a:rPr lang="en-US" sz="2800" dirty="0" smtClean="0"/>
              <a:t>May 16, 2010</a:t>
            </a:r>
            <a:endParaRPr lang="en-US" sz="2800" dirty="0"/>
          </a:p>
          <a:p>
            <a:pPr>
              <a:lnSpc>
                <a:spcPct val="80000"/>
              </a:lnSpc>
            </a:pP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zero_draft_colored.jpg"/>
          <p:cNvPicPr>
            <a:picLocks noChangeAspect="1"/>
          </p:cNvPicPr>
          <p:nvPr/>
        </p:nvPicPr>
        <p:blipFill>
          <a:blip r:embed="rId3" cstate="print"/>
          <a:stretch>
            <a:fillRect/>
          </a:stretch>
        </p:blipFill>
        <p:spPr>
          <a:xfrm>
            <a:off x="4929190" y="2024066"/>
            <a:ext cx="3516636" cy="2476504"/>
          </a:xfrm>
          <a:prstGeom prst="rect">
            <a:avLst/>
          </a:prstGeom>
        </p:spPr>
      </p:pic>
      <p:sp>
        <p:nvSpPr>
          <p:cNvPr id="9" name="Slide Number Placeholder 6"/>
          <p:cNvSpPr>
            <a:spLocks noGrp="1"/>
          </p:cNvSpPr>
          <p:nvPr>
            <p:ph type="sldNum" sz="quarter" idx="12"/>
          </p:nvPr>
        </p:nvSpPr>
        <p:spPr/>
        <p:txBody>
          <a:bodyPr/>
          <a:lstStyle/>
          <a:p>
            <a:fld id="{FC5090BB-8F42-4182-A46E-FE89FBB1B1B3}" type="slidenum">
              <a:rPr lang="en-US"/>
              <a:pPr/>
              <a:t>10</a:t>
            </a:fld>
            <a:endParaRPr lang="en-US"/>
          </a:p>
        </p:txBody>
      </p:sp>
      <p:sp>
        <p:nvSpPr>
          <p:cNvPr id="1257474" name="Rectangle 2"/>
          <p:cNvSpPr>
            <a:spLocks noGrp="1" noChangeArrowheads="1"/>
          </p:cNvSpPr>
          <p:nvPr>
            <p:ph type="title"/>
          </p:nvPr>
        </p:nvSpPr>
        <p:spPr/>
        <p:txBody>
          <a:bodyPr/>
          <a:lstStyle/>
          <a:p>
            <a:r>
              <a:rPr lang="en-US" sz="3200" b="1" dirty="0" smtClean="0"/>
              <a:t>IPCC AR3 Zero Order Draft</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4" r:link="rId5"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4" r:link="rId5"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4" cstate="print"/>
          <a:srcRect/>
          <a:stretch>
            <a:fillRect/>
          </a:stretch>
        </p:blipFill>
        <p:spPr>
          <a:xfrm>
            <a:off x="6738938" y="3852863"/>
            <a:ext cx="161925" cy="219075"/>
          </a:xfrm>
          <a:noFill/>
          <a:ln/>
        </p:spPr>
      </p:pic>
      <p:sp>
        <p:nvSpPr>
          <p:cNvPr id="16" name="TextBox 15"/>
          <p:cNvSpPr txBox="1"/>
          <p:nvPr/>
        </p:nvSpPr>
        <p:spPr>
          <a:xfrm>
            <a:off x="1714480" y="4800439"/>
            <a:ext cx="6715172" cy="1200329"/>
          </a:xfrm>
          <a:prstGeom prst="rect">
            <a:avLst/>
          </a:prstGeom>
          <a:noFill/>
        </p:spPr>
        <p:txBody>
          <a:bodyPr wrap="square" rtlCol="0">
            <a:spAutoFit/>
          </a:bodyPr>
          <a:lstStyle/>
          <a:p>
            <a:r>
              <a:rPr lang="en-CA" dirty="0" smtClean="0"/>
              <a:t>Left – Briffa et al 1998 (Nature 393)  Figure 1 showing temperature reconstruction; right – Briffa 1998 (Proc Roy Soc London) Figure 6 (in standard deviation units) showing “divergence problem”</a:t>
            </a:r>
            <a:endParaRPr lang="en-CA" dirty="0"/>
          </a:p>
        </p:txBody>
      </p:sp>
      <p:pic>
        <p:nvPicPr>
          <p:cNvPr id="12" name="Picture 11" descr="zero_draft_figure_2_3_3a.jpg"/>
          <p:cNvPicPr>
            <a:picLocks noChangeAspect="1"/>
          </p:cNvPicPr>
          <p:nvPr/>
        </p:nvPicPr>
        <p:blipFill>
          <a:blip r:embed="rId6" cstate="print"/>
          <a:stretch>
            <a:fillRect/>
          </a:stretch>
        </p:blipFill>
        <p:spPr>
          <a:xfrm>
            <a:off x="1142976" y="2000240"/>
            <a:ext cx="3904175" cy="274319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11</a:t>
            </a:fld>
            <a:endParaRPr lang="en-US"/>
          </a:p>
        </p:txBody>
      </p:sp>
      <p:sp>
        <p:nvSpPr>
          <p:cNvPr id="1244162" name="Rectangle 2"/>
          <p:cNvSpPr>
            <a:spLocks noGrp="1" noChangeArrowheads="1"/>
          </p:cNvSpPr>
          <p:nvPr>
            <p:ph type="title"/>
          </p:nvPr>
        </p:nvSpPr>
        <p:spPr>
          <a:xfrm>
            <a:off x="1524000" y="190501"/>
            <a:ext cx="7010400" cy="1166798"/>
          </a:xfrm>
        </p:spPr>
        <p:txBody>
          <a:bodyPr/>
          <a:lstStyle/>
          <a:p>
            <a:r>
              <a:rPr lang="en-US" sz="2800" b="1" dirty="0" smtClean="0"/>
              <a:t/>
            </a:r>
            <a:br>
              <a:rPr lang="en-US" sz="2800" b="1" dirty="0" smtClean="0"/>
            </a:br>
            <a:r>
              <a:rPr lang="en-US" sz="2800" b="1" dirty="0" smtClean="0"/>
              <a:t>The </a:t>
            </a:r>
            <a:r>
              <a:rPr lang="en-US" sz="2800" b="1" dirty="0" err="1" smtClean="0"/>
              <a:t>Arusha</a:t>
            </a:r>
            <a:r>
              <a:rPr lang="en-US" sz="2800" b="1" dirty="0" smtClean="0"/>
              <a:t> Post-Mortem  (Sep 22, 1999) </a:t>
            </a:r>
            <a:br>
              <a:rPr lang="en-US" sz="2800" b="1" dirty="0" smtClean="0"/>
            </a:br>
            <a:r>
              <a:rPr lang="en-US" sz="2800" b="1" dirty="0" smtClean="0"/>
              <a:t>#1 </a:t>
            </a:r>
            <a:br>
              <a:rPr lang="en-US" sz="2800" b="1" dirty="0" smtClean="0"/>
            </a:br>
            <a:endParaRPr lang="en-US" sz="2800" b="1" dirty="0"/>
          </a:p>
        </p:txBody>
      </p:sp>
      <p:sp>
        <p:nvSpPr>
          <p:cNvPr id="11" name="TextBox 10"/>
          <p:cNvSpPr txBox="1"/>
          <p:nvPr/>
        </p:nvSpPr>
        <p:spPr>
          <a:xfrm>
            <a:off x="1571604" y="1357298"/>
            <a:ext cx="6858048" cy="4770537"/>
          </a:xfrm>
          <a:prstGeom prst="rect">
            <a:avLst/>
          </a:prstGeom>
          <a:noFill/>
        </p:spPr>
        <p:txBody>
          <a:bodyPr wrap="square" rtlCol="0">
            <a:spAutoFit/>
          </a:bodyPr>
          <a:lstStyle/>
          <a:p>
            <a:r>
              <a:rPr lang="en-CA" sz="1600" b="1" dirty="0" smtClean="0"/>
              <a:t>Folland:</a:t>
            </a:r>
            <a:r>
              <a:rPr lang="en-CA" sz="1600" dirty="0" smtClean="0"/>
              <a:t> </a:t>
            </a:r>
            <a:r>
              <a:rPr lang="en-CA" sz="1600" b="1" dirty="0" smtClean="0"/>
              <a:t>A proxy diagram of temperature change is a clear favourite for the Policy Makers summary.</a:t>
            </a:r>
            <a:r>
              <a:rPr lang="en-CA" sz="1600" dirty="0" smtClean="0"/>
              <a:t> But the current diagram with the tree ring only data [i.e. the Briffa reconstruction] somewhat contradicts the multiproxy curve and </a:t>
            </a:r>
            <a:r>
              <a:rPr lang="en-CA" sz="1600" b="1" dirty="0" smtClean="0"/>
              <a:t>dilutes the message rather significantly.</a:t>
            </a:r>
            <a:r>
              <a:rPr lang="en-CA" sz="1600" dirty="0" smtClean="0"/>
              <a:t> [We want the truth. Mike thinks it lies nearer his result … </a:t>
            </a:r>
            <a:r>
              <a:rPr lang="en-CA" sz="1600" b="1" dirty="0" smtClean="0"/>
              <a:t>This is probably the most important issue to resolve in Chapter 2 at present.</a:t>
            </a:r>
            <a:r>
              <a:rPr lang="en-CA" sz="1600" dirty="0" smtClean="0"/>
              <a:t> (0938031546.txt)</a:t>
            </a:r>
          </a:p>
          <a:p>
            <a:endParaRPr lang="en-CA" sz="1600" dirty="0" smtClean="0"/>
          </a:p>
          <a:p>
            <a:r>
              <a:rPr lang="en-CA" sz="1600" b="1" dirty="0" smtClean="0"/>
              <a:t>Mann</a:t>
            </a:r>
            <a:r>
              <a:rPr lang="en-CA" sz="1600" dirty="0" smtClean="0"/>
              <a:t>: everyone in the room at IPCC was in agreement that [Briffa’s series] was a problem and a potential distraction/detraction from the reasonably </a:t>
            </a:r>
            <a:r>
              <a:rPr lang="en-CA" sz="1600" dirty="0" err="1" smtClean="0"/>
              <a:t>concensus</a:t>
            </a:r>
            <a:r>
              <a:rPr lang="en-CA" sz="1600" dirty="0" smtClean="0"/>
              <a:t> viewpoint we’d like to show w/ the Jones et al and Mann et al series. (0938018124.txt)</a:t>
            </a:r>
          </a:p>
          <a:p>
            <a:endParaRPr lang="en-CA" sz="1600" dirty="0" smtClean="0"/>
          </a:p>
          <a:p>
            <a:r>
              <a:rPr lang="en-CA" sz="1600" b="1" dirty="0" smtClean="0"/>
              <a:t>Briffa: </a:t>
            </a:r>
            <a:r>
              <a:rPr lang="en-CA" sz="1600" dirty="0" smtClean="0"/>
              <a:t>I know there is </a:t>
            </a:r>
            <a:r>
              <a:rPr lang="en-CA" sz="1600" b="1" dirty="0" smtClean="0"/>
              <a:t>pressure to present a nice tidy story as regards 'apparent unprecedented warming in a thousand years or more in the proxy data' </a:t>
            </a:r>
            <a:r>
              <a:rPr lang="en-CA" sz="1600" dirty="0" smtClean="0"/>
              <a:t>but in reality the situation is not quite so simple… [There are] some unexpected changes in response that do not match the recent warming. I do not think it wise that this issue be ignored in the chapter. (0938031546.txt)</a:t>
            </a:r>
            <a:endParaRPr lang="en-CA"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12</a:t>
            </a:fld>
            <a:endParaRPr lang="en-US"/>
          </a:p>
        </p:txBody>
      </p:sp>
      <p:sp>
        <p:nvSpPr>
          <p:cNvPr id="1244162" name="Rectangle 2"/>
          <p:cNvSpPr>
            <a:spLocks noGrp="1" noChangeArrowheads="1"/>
          </p:cNvSpPr>
          <p:nvPr>
            <p:ph type="title"/>
          </p:nvPr>
        </p:nvSpPr>
        <p:spPr>
          <a:xfrm>
            <a:off x="1524000" y="190501"/>
            <a:ext cx="7010400" cy="1166798"/>
          </a:xfrm>
        </p:spPr>
        <p:txBody>
          <a:bodyPr/>
          <a:lstStyle/>
          <a:p>
            <a:r>
              <a:rPr lang="en-US" sz="2800" b="1" dirty="0" smtClean="0"/>
              <a:t/>
            </a:r>
            <a:br>
              <a:rPr lang="en-US" sz="2800" b="1" dirty="0" smtClean="0"/>
            </a:br>
            <a:r>
              <a:rPr lang="en-US" sz="2800" b="1" dirty="0" smtClean="0"/>
              <a:t>The </a:t>
            </a:r>
            <a:r>
              <a:rPr lang="en-US" sz="2800" b="1" dirty="0" err="1" smtClean="0"/>
              <a:t>Arusha</a:t>
            </a:r>
            <a:r>
              <a:rPr lang="en-US" sz="2800" b="1" dirty="0" smtClean="0"/>
              <a:t> Post-Mortem  (Sep 22, 1999) </a:t>
            </a:r>
            <a:br>
              <a:rPr lang="en-US" sz="2800" b="1" dirty="0" smtClean="0"/>
            </a:br>
            <a:r>
              <a:rPr lang="en-US" sz="2800" b="1" dirty="0" smtClean="0"/>
              <a:t>#2 </a:t>
            </a:r>
            <a:br>
              <a:rPr lang="en-US" sz="2800" b="1" dirty="0" smtClean="0"/>
            </a:br>
            <a:endParaRPr lang="en-US" sz="2800" b="1" dirty="0"/>
          </a:p>
        </p:txBody>
      </p:sp>
      <p:sp>
        <p:nvSpPr>
          <p:cNvPr id="11" name="TextBox 10"/>
          <p:cNvSpPr txBox="1"/>
          <p:nvPr/>
        </p:nvSpPr>
        <p:spPr>
          <a:xfrm>
            <a:off x="1643042" y="1928802"/>
            <a:ext cx="6786610" cy="3046988"/>
          </a:xfrm>
          <a:prstGeom prst="rect">
            <a:avLst/>
          </a:prstGeom>
          <a:noFill/>
        </p:spPr>
        <p:txBody>
          <a:bodyPr wrap="square" rtlCol="0">
            <a:spAutoFit/>
          </a:bodyPr>
          <a:lstStyle/>
          <a:p>
            <a:r>
              <a:rPr lang="en-CA" sz="1600" b="1" dirty="0" smtClean="0"/>
              <a:t>Mann</a:t>
            </a:r>
            <a:r>
              <a:rPr lang="en-CA" sz="1600" dirty="0" smtClean="0"/>
              <a:t>: So, </a:t>
            </a:r>
            <a:r>
              <a:rPr lang="en-CA" sz="1600" b="1" dirty="0" smtClean="0"/>
              <a:t>if we show Keith’s series in this plot, we have to comment that “something else” is responsible for the discrepancies in this case. </a:t>
            </a:r>
            <a:r>
              <a:rPr lang="en-CA" sz="1600" dirty="0" smtClean="0"/>
              <a:t>[Perhaps Keith can help us out a bit by explaining the processing that went into the series and the potential factors that might lead to it being "warmer" than the Jones et al and Mann et al series?? We would need to put in a few words in this regard] </a:t>
            </a:r>
          </a:p>
          <a:p>
            <a:endParaRPr lang="en-CA" sz="1600" dirty="0" smtClean="0"/>
          </a:p>
          <a:p>
            <a:r>
              <a:rPr lang="en-CA" sz="1600" dirty="0" smtClean="0"/>
              <a:t>Otherwise, </a:t>
            </a:r>
            <a:r>
              <a:rPr lang="en-CA" sz="1600" b="1" dirty="0" smtClean="0"/>
              <a:t>the </a:t>
            </a:r>
            <a:r>
              <a:rPr lang="en-CA" sz="1600" b="1" dirty="0" err="1" smtClean="0"/>
              <a:t>skeptics</a:t>
            </a:r>
            <a:r>
              <a:rPr lang="en-CA" sz="1600" b="1" dirty="0" smtClean="0"/>
              <a:t> have an field day casting doubt on our ability to understand the factors that influence these estimates and, thus, can undermine faith in the </a:t>
            </a:r>
            <a:r>
              <a:rPr lang="en-CA" sz="1600" b="1" dirty="0" err="1" smtClean="0"/>
              <a:t>paleoestimates</a:t>
            </a:r>
            <a:r>
              <a:rPr lang="en-CA" sz="1600" b="1" dirty="0" smtClean="0"/>
              <a:t>.</a:t>
            </a:r>
            <a:r>
              <a:rPr lang="en-CA" sz="1600" dirty="0" smtClean="0"/>
              <a:t> I don’t think that doubt is scientifically justified, and </a:t>
            </a:r>
            <a:r>
              <a:rPr lang="en-CA" sz="1600" b="1" dirty="0" smtClean="0"/>
              <a:t>I’d hate to be the one to have to give it fodder! </a:t>
            </a:r>
            <a:r>
              <a:rPr lang="en-CA" sz="1600" dirty="0" smtClean="0"/>
              <a:t>(Mann Sep 22, 0938018124.txt) </a:t>
            </a:r>
            <a:endParaRPr lang="en-CA"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13</a:t>
            </a:fld>
            <a:endParaRPr lang="en-US"/>
          </a:p>
        </p:txBody>
      </p:sp>
      <p:sp>
        <p:nvSpPr>
          <p:cNvPr id="1257474" name="Rectangle 2"/>
          <p:cNvSpPr>
            <a:spLocks noGrp="1" noChangeArrowheads="1"/>
          </p:cNvSpPr>
          <p:nvPr>
            <p:ph type="title"/>
          </p:nvPr>
        </p:nvSpPr>
        <p:spPr/>
        <p:txBody>
          <a:bodyPr/>
          <a:lstStyle/>
          <a:p>
            <a:r>
              <a:rPr lang="en-US" sz="3200" b="1" dirty="0" smtClean="0"/>
              <a:t>IPCC AR3 First Reviewer Draft </a:t>
            </a:r>
            <a:br>
              <a:rPr lang="en-US" sz="3200" b="1" dirty="0" smtClean="0"/>
            </a:br>
            <a:r>
              <a:rPr lang="en-US" sz="3200" b="1" dirty="0" smtClean="0"/>
              <a:t>(Oct 27, 1999)</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714480" y="5014753"/>
            <a:ext cx="6715172" cy="1200329"/>
          </a:xfrm>
          <a:prstGeom prst="rect">
            <a:avLst/>
          </a:prstGeom>
          <a:noFill/>
        </p:spPr>
        <p:txBody>
          <a:bodyPr wrap="square" rtlCol="0">
            <a:spAutoFit/>
          </a:bodyPr>
          <a:lstStyle/>
          <a:p>
            <a:r>
              <a:rPr lang="en-CA" b="1" dirty="0" smtClean="0"/>
              <a:t>Left-  </a:t>
            </a:r>
            <a:r>
              <a:rPr lang="en-CA" dirty="0" smtClean="0"/>
              <a:t>data in Climategate letter of Oct 5, 1999; </a:t>
            </a:r>
            <a:r>
              <a:rPr lang="en-CA" b="1" dirty="0" smtClean="0"/>
              <a:t>right</a:t>
            </a:r>
            <a:r>
              <a:rPr lang="en-CA" dirty="0" smtClean="0"/>
              <a:t> – IPCC AR3 First Review Draft Figure 2.24. Briffa reconstruction in green.  Post-1960 values have been deleted.</a:t>
            </a:r>
          </a:p>
          <a:p>
            <a:r>
              <a:rPr lang="en-CA" b="1" dirty="0" smtClean="0"/>
              <a:t>Right</a:t>
            </a:r>
            <a:r>
              <a:rPr lang="en-CA" dirty="0" smtClean="0"/>
              <a:t> – emulation of IPCC AR4 Fig 2-21 without trick. </a:t>
            </a:r>
            <a:endParaRPr lang="en-CA" dirty="0"/>
          </a:p>
        </p:txBody>
      </p:sp>
      <p:pic>
        <p:nvPicPr>
          <p:cNvPr id="15" name="Picture 14"/>
          <p:cNvPicPr/>
          <p:nvPr/>
        </p:nvPicPr>
        <p:blipFill>
          <a:blip r:embed="rId5" cstate="print"/>
          <a:srcRect/>
          <a:stretch>
            <a:fillRect/>
          </a:stretch>
        </p:blipFill>
        <p:spPr bwMode="auto">
          <a:xfrm>
            <a:off x="1071538" y="2143116"/>
            <a:ext cx="2571768" cy="2500330"/>
          </a:xfrm>
          <a:prstGeom prst="rect">
            <a:avLst/>
          </a:prstGeom>
          <a:noFill/>
          <a:ln w="9525">
            <a:noFill/>
            <a:miter lim="800000"/>
            <a:headEnd/>
            <a:tailEnd/>
          </a:ln>
        </p:spPr>
      </p:pic>
      <p:pic>
        <p:nvPicPr>
          <p:cNvPr id="12" name="Picture 11" descr="ipcc_ar3_emulation.gif"/>
          <p:cNvPicPr>
            <a:picLocks noChangeAspect="1"/>
          </p:cNvPicPr>
          <p:nvPr/>
        </p:nvPicPr>
        <p:blipFill>
          <a:blip r:embed="rId6" cstate="print"/>
          <a:stretch>
            <a:fillRect/>
          </a:stretch>
        </p:blipFill>
        <p:spPr>
          <a:xfrm>
            <a:off x="3929058" y="1643049"/>
            <a:ext cx="4572032" cy="33737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14</a:t>
            </a:fld>
            <a:endParaRPr lang="en-US"/>
          </a:p>
        </p:txBody>
      </p:sp>
      <p:sp>
        <p:nvSpPr>
          <p:cNvPr id="1257474" name="Rectangle 2"/>
          <p:cNvSpPr>
            <a:spLocks noGrp="1" noChangeArrowheads="1"/>
          </p:cNvSpPr>
          <p:nvPr>
            <p:ph type="title"/>
          </p:nvPr>
        </p:nvSpPr>
        <p:spPr/>
        <p:txBody>
          <a:bodyPr/>
          <a:lstStyle/>
          <a:p>
            <a:r>
              <a:rPr lang="en-US" sz="3200" b="1" dirty="0" smtClean="0"/>
              <a:t>IPCC AR3 First Reviewer Draft </a:t>
            </a:r>
            <a:br>
              <a:rPr lang="en-US" sz="3200" b="1" dirty="0" smtClean="0"/>
            </a:br>
            <a:r>
              <a:rPr lang="en-US" sz="3200" b="1" dirty="0" smtClean="0"/>
              <a:t>(Oct 27, 1999)</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714480" y="5148876"/>
            <a:ext cx="6715172" cy="646331"/>
          </a:xfrm>
          <a:prstGeom prst="rect">
            <a:avLst/>
          </a:prstGeom>
          <a:noFill/>
        </p:spPr>
        <p:txBody>
          <a:bodyPr wrap="square" rtlCol="0">
            <a:spAutoFit/>
          </a:bodyPr>
          <a:lstStyle/>
          <a:p>
            <a:r>
              <a:rPr lang="en-CA" dirty="0" smtClean="0"/>
              <a:t>Above – IPCC AR3 First Review Draft Figure 2.24. Briffa reconstruction in green.  Post-1960 values have been deleted.</a:t>
            </a:r>
            <a:endParaRPr lang="en-CA" dirty="0"/>
          </a:p>
        </p:txBody>
      </p:sp>
      <p:pic>
        <p:nvPicPr>
          <p:cNvPr id="14" name="Picture 13" descr="ipcc_second_draft_fig2_24.jpg"/>
          <p:cNvPicPr>
            <a:picLocks noChangeAspect="1"/>
          </p:cNvPicPr>
          <p:nvPr/>
        </p:nvPicPr>
        <p:blipFill>
          <a:blip r:embed="rId5" cstate="print"/>
          <a:stretch>
            <a:fillRect/>
          </a:stretch>
        </p:blipFill>
        <p:spPr>
          <a:xfrm>
            <a:off x="2285984" y="1571612"/>
            <a:ext cx="4951874" cy="35004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15</a:t>
            </a:fld>
            <a:endParaRPr lang="en-US"/>
          </a:p>
        </p:txBody>
      </p:sp>
      <p:sp>
        <p:nvSpPr>
          <p:cNvPr id="1257474" name="Rectangle 2"/>
          <p:cNvSpPr>
            <a:spLocks noGrp="1" noChangeArrowheads="1"/>
          </p:cNvSpPr>
          <p:nvPr>
            <p:ph type="title"/>
          </p:nvPr>
        </p:nvSpPr>
        <p:spPr/>
        <p:txBody>
          <a:bodyPr/>
          <a:lstStyle/>
          <a:p>
            <a:r>
              <a:rPr lang="en-US" sz="3200" b="1" dirty="0" smtClean="0"/>
              <a:t>IPCC AR3 First Reviewer Draft </a:t>
            </a:r>
            <a:br>
              <a:rPr lang="en-US" sz="3200" b="1" dirty="0" smtClean="0"/>
            </a:br>
            <a:r>
              <a:rPr lang="en-US" sz="3200" b="1" dirty="0" smtClean="0"/>
              <a:t>(Oct 27, 1999)</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714480" y="5014753"/>
            <a:ext cx="6715172" cy="923330"/>
          </a:xfrm>
          <a:prstGeom prst="rect">
            <a:avLst/>
          </a:prstGeom>
          <a:noFill/>
        </p:spPr>
        <p:txBody>
          <a:bodyPr wrap="square" rtlCol="0">
            <a:spAutoFit/>
          </a:bodyPr>
          <a:lstStyle/>
          <a:p>
            <a:r>
              <a:rPr lang="en-CA" b="1" dirty="0" smtClean="0"/>
              <a:t>Left-  </a:t>
            </a:r>
            <a:r>
              <a:rPr lang="en-CA" dirty="0" smtClean="0"/>
              <a:t>trick email, Nov  15,1999 (154. 0942777075.txt); </a:t>
            </a:r>
            <a:r>
              <a:rPr lang="en-CA" b="1" dirty="0" smtClean="0"/>
              <a:t>right</a:t>
            </a:r>
            <a:r>
              <a:rPr lang="en-CA" dirty="0" smtClean="0"/>
              <a:t> – From WMO 1999 Report. Briffa reconstruction </a:t>
            </a:r>
            <a:r>
              <a:rPr lang="en-CA" dirty="0" err="1" smtClean="0"/>
              <a:t>i</a:t>
            </a:r>
            <a:r>
              <a:rPr lang="en-CA" dirty="0" smtClean="0"/>
              <a:t>(green) merges proxy data to1960 and instrumental data thereafter.</a:t>
            </a:r>
            <a:endParaRPr lang="en-CA" dirty="0"/>
          </a:p>
        </p:txBody>
      </p:sp>
      <p:pic>
        <p:nvPicPr>
          <p:cNvPr id="15" name="Picture 14"/>
          <p:cNvPicPr/>
          <p:nvPr/>
        </p:nvPicPr>
        <p:blipFill>
          <a:blip r:embed="rId5" cstate="print"/>
          <a:srcRect/>
          <a:stretch>
            <a:fillRect/>
          </a:stretch>
        </p:blipFill>
        <p:spPr bwMode="auto">
          <a:xfrm>
            <a:off x="1071538" y="2214554"/>
            <a:ext cx="2571768" cy="2500330"/>
          </a:xfrm>
          <a:prstGeom prst="rect">
            <a:avLst/>
          </a:prstGeom>
          <a:noFill/>
          <a:ln w="9525">
            <a:noFill/>
            <a:miter lim="800000"/>
            <a:headEnd/>
            <a:tailEnd/>
          </a:ln>
        </p:spPr>
      </p:pic>
      <p:pic>
        <p:nvPicPr>
          <p:cNvPr id="12" name="Picture 11" descr="hide_the_decline.jpg"/>
          <p:cNvPicPr/>
          <p:nvPr/>
        </p:nvPicPr>
        <p:blipFill>
          <a:blip r:embed="rId6" cstate="print"/>
          <a:stretch>
            <a:fillRect/>
          </a:stretch>
        </p:blipFill>
        <p:spPr>
          <a:xfrm>
            <a:off x="571472" y="2214554"/>
            <a:ext cx="3286148" cy="2214578"/>
          </a:xfrm>
          <a:prstGeom prst="rect">
            <a:avLst/>
          </a:prstGeom>
        </p:spPr>
      </p:pic>
      <p:pic>
        <p:nvPicPr>
          <p:cNvPr id="13" name="Picture 12"/>
          <p:cNvPicPr/>
          <p:nvPr/>
        </p:nvPicPr>
        <p:blipFill>
          <a:blip r:embed="rId7" cstate="print"/>
          <a:srcRect/>
          <a:stretch>
            <a:fillRect/>
          </a:stretch>
        </p:blipFill>
        <p:spPr bwMode="auto">
          <a:xfrm>
            <a:off x="4038008" y="1928802"/>
            <a:ext cx="4605958" cy="2736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E68F68C0-21E5-458D-914B-926484EC7D2E}" type="slidenum">
              <a:rPr lang="en-US"/>
              <a:pPr/>
              <a:t>16</a:t>
            </a:fld>
            <a:endParaRPr lang="en-US"/>
          </a:p>
        </p:txBody>
      </p:sp>
      <p:sp>
        <p:nvSpPr>
          <p:cNvPr id="716802" name="Rectangle 2"/>
          <p:cNvSpPr>
            <a:spLocks noGrp="1" noChangeArrowheads="1"/>
          </p:cNvSpPr>
          <p:nvPr>
            <p:ph type="title"/>
          </p:nvPr>
        </p:nvSpPr>
        <p:spPr>
          <a:xfrm>
            <a:off x="1524000" y="173038"/>
            <a:ext cx="7440613" cy="1527175"/>
          </a:xfrm>
        </p:spPr>
        <p:txBody>
          <a:bodyPr/>
          <a:lstStyle/>
          <a:p>
            <a:r>
              <a:rPr lang="en-US" sz="2800" b="1" dirty="0" smtClean="0"/>
              <a:t>“The Warmest Year, The Warmest Decade”</a:t>
            </a:r>
            <a:endParaRPr lang="en-US" sz="2800" b="1" dirty="0"/>
          </a:p>
        </p:txBody>
      </p:sp>
      <p:sp>
        <p:nvSpPr>
          <p:cNvPr id="716803" name="Rectangle 3"/>
          <p:cNvSpPr>
            <a:spLocks noGrp="1" noChangeArrowheads="1"/>
          </p:cNvSpPr>
          <p:nvPr>
            <p:ph type="body" sz="half" idx="1"/>
          </p:nvPr>
        </p:nvSpPr>
        <p:spPr/>
        <p:txBody>
          <a:bodyPr/>
          <a:lstStyle/>
          <a:p>
            <a:endParaRPr lang="en-US" sz="2600" dirty="0"/>
          </a:p>
          <a:p>
            <a:endParaRPr lang="en-US" sz="2600" dirty="0"/>
          </a:p>
        </p:txBody>
      </p:sp>
      <p:pic>
        <p:nvPicPr>
          <p:cNvPr id="716804" name="Picture 4"/>
          <p:cNvPicPr>
            <a:picLocks noChangeAspect="1" noChangeArrowheads="1"/>
          </p:cNvPicPr>
          <p:nvPr/>
        </p:nvPicPr>
        <p:blipFill>
          <a:blip r:embed="rId3" cstate="print"/>
          <a:srcRect/>
          <a:stretch>
            <a:fillRect/>
          </a:stretch>
        </p:blipFill>
        <p:spPr bwMode="auto">
          <a:xfrm>
            <a:off x="929011" y="1785926"/>
            <a:ext cx="4870160" cy="2571767"/>
          </a:xfrm>
          <a:prstGeom prst="rect">
            <a:avLst/>
          </a:prstGeom>
          <a:noFill/>
          <a:ln w="9525">
            <a:noFill/>
            <a:miter lim="800000"/>
            <a:headEnd/>
            <a:tailEnd/>
          </a:ln>
          <a:effectLst/>
        </p:spPr>
      </p:pic>
      <p:pic>
        <p:nvPicPr>
          <p:cNvPr id="716805" name="Picture 5" descr="houghtonhockeystick"/>
          <p:cNvPicPr>
            <a:picLocks noChangeAspect="1" noChangeArrowheads="1"/>
          </p:cNvPicPr>
          <p:nvPr/>
        </p:nvPicPr>
        <p:blipFill>
          <a:blip r:embed="rId4" cstate="print"/>
          <a:srcRect/>
          <a:stretch>
            <a:fillRect/>
          </a:stretch>
        </p:blipFill>
        <p:spPr bwMode="auto">
          <a:xfrm>
            <a:off x="6000760" y="1571612"/>
            <a:ext cx="2571768" cy="1314985"/>
          </a:xfrm>
          <a:prstGeom prst="rect">
            <a:avLst/>
          </a:prstGeom>
          <a:noFill/>
          <a:ln>
            <a:noFill/>
          </a:ln>
          <a:effectLst/>
        </p:spPr>
      </p:pic>
      <p:sp>
        <p:nvSpPr>
          <p:cNvPr id="716807" name="Text Box 7"/>
          <p:cNvSpPr txBox="1">
            <a:spLocks noChangeArrowheads="1"/>
          </p:cNvSpPr>
          <p:nvPr/>
        </p:nvSpPr>
        <p:spPr bwMode="auto">
          <a:xfrm>
            <a:off x="1114425" y="4929198"/>
            <a:ext cx="7705725" cy="1477328"/>
          </a:xfrm>
          <a:prstGeom prst="rect">
            <a:avLst/>
          </a:prstGeom>
          <a:noFill/>
          <a:ln w="9525">
            <a:noFill/>
            <a:miter lim="800000"/>
            <a:headEnd/>
            <a:tailEnd/>
          </a:ln>
          <a:effectLst/>
        </p:spPr>
        <p:txBody>
          <a:bodyPr wrap="square">
            <a:spAutoFit/>
          </a:bodyPr>
          <a:lstStyle/>
          <a:p>
            <a:pPr>
              <a:spcBef>
                <a:spcPct val="50000"/>
              </a:spcBef>
            </a:pPr>
            <a:r>
              <a:rPr lang="en-CA" b="1" dirty="0" smtClean="0">
                <a:solidFill>
                  <a:schemeClr val="tx2"/>
                </a:solidFill>
              </a:rPr>
              <a:t>Top left – </a:t>
            </a:r>
            <a:r>
              <a:rPr lang="en-CA" dirty="0" smtClean="0">
                <a:solidFill>
                  <a:schemeClr val="tx2"/>
                </a:solidFill>
              </a:rPr>
              <a:t>hockey sticks in IPCC AR3; top right – John Houghton at IPCC WD1 press conference, Jan 2001; bottom right  - IPCC AR3 Figure 2.21, a spaghetti graph consisting of Mann, Jones and Briffa reconstructions. Briffa reconstruction is deleted after 1960, giving a false rhetorical impression of late 20</a:t>
            </a:r>
            <a:r>
              <a:rPr lang="en-CA" baseline="30000" dirty="0" smtClean="0">
                <a:solidFill>
                  <a:schemeClr val="tx2"/>
                </a:solidFill>
              </a:rPr>
              <a:t>th</a:t>
            </a:r>
            <a:r>
              <a:rPr lang="en-CA" dirty="0" smtClean="0">
                <a:solidFill>
                  <a:schemeClr val="tx2"/>
                </a:solidFill>
              </a:rPr>
              <a:t> century consistency.</a:t>
            </a:r>
            <a:endParaRPr lang="en-US" dirty="0">
              <a:solidFill>
                <a:schemeClr val="tx2"/>
              </a:solidFill>
            </a:endParaRPr>
          </a:p>
        </p:txBody>
      </p:sp>
      <p:pic>
        <p:nvPicPr>
          <p:cNvPr id="10" name="Picture 9" descr="http://climateaudit.files.wordpress.com/2009/12/fig2-21.gif?w=600&amp;h=405">
            <a:hlinkClick r:id="rId5"/>
          </p:cNvPr>
          <p:cNvPicPr/>
          <p:nvPr/>
        </p:nvPicPr>
        <p:blipFill>
          <a:blip r:embed="rId6" cstate="print"/>
          <a:srcRect/>
          <a:stretch>
            <a:fillRect/>
          </a:stretch>
        </p:blipFill>
        <p:spPr bwMode="auto">
          <a:xfrm>
            <a:off x="5993322" y="3071810"/>
            <a:ext cx="2293454" cy="1590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17</a:t>
            </a:fld>
            <a:endParaRPr lang="en-US"/>
          </a:p>
        </p:txBody>
      </p:sp>
      <p:sp>
        <p:nvSpPr>
          <p:cNvPr id="1257474" name="Rectangle 2"/>
          <p:cNvSpPr>
            <a:spLocks noGrp="1" noChangeArrowheads="1"/>
          </p:cNvSpPr>
          <p:nvPr>
            <p:ph type="title"/>
          </p:nvPr>
        </p:nvSpPr>
        <p:spPr/>
        <p:txBody>
          <a:bodyPr/>
          <a:lstStyle/>
          <a:p>
            <a:r>
              <a:rPr lang="en-US" sz="3200" b="1" dirty="0" smtClean="0"/>
              <a:t>Briffa et al 2001</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714480" y="5148876"/>
            <a:ext cx="6715172" cy="646331"/>
          </a:xfrm>
          <a:prstGeom prst="rect">
            <a:avLst/>
          </a:prstGeom>
          <a:noFill/>
        </p:spPr>
        <p:txBody>
          <a:bodyPr wrap="square" rtlCol="0">
            <a:spAutoFit/>
          </a:bodyPr>
          <a:lstStyle/>
          <a:p>
            <a:r>
              <a:rPr lang="en-CA" dirty="0" smtClean="0"/>
              <a:t>Left – Briffa et al 2001 Figure 4; right- Briffa et al 2001 Plate 3 – with post-1960 values deleted</a:t>
            </a:r>
            <a:endParaRPr lang="en-CA" dirty="0"/>
          </a:p>
        </p:txBody>
      </p:sp>
      <p:pic>
        <p:nvPicPr>
          <p:cNvPr id="11" name="Picture 10" descr="briffa_2001_plate_3.jpg"/>
          <p:cNvPicPr>
            <a:picLocks noChangeAspect="1"/>
          </p:cNvPicPr>
          <p:nvPr/>
        </p:nvPicPr>
        <p:blipFill>
          <a:blip r:embed="rId5" cstate="print"/>
          <a:stretch>
            <a:fillRect/>
          </a:stretch>
        </p:blipFill>
        <p:spPr>
          <a:xfrm>
            <a:off x="4671726" y="1785926"/>
            <a:ext cx="4186554" cy="3074986"/>
          </a:xfrm>
          <a:prstGeom prst="rect">
            <a:avLst/>
          </a:prstGeom>
        </p:spPr>
      </p:pic>
      <p:pic>
        <p:nvPicPr>
          <p:cNvPr id="12" name="Picture 11" descr="briffa_2001_figure_4.jpg"/>
          <p:cNvPicPr>
            <a:picLocks noChangeAspect="1"/>
          </p:cNvPicPr>
          <p:nvPr/>
        </p:nvPicPr>
        <p:blipFill>
          <a:blip r:embed="rId6" cstate="print"/>
          <a:stretch>
            <a:fillRect/>
          </a:stretch>
        </p:blipFill>
        <p:spPr>
          <a:xfrm>
            <a:off x="1214413" y="1730376"/>
            <a:ext cx="3141277" cy="305594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18</a:t>
            </a:fld>
            <a:endParaRPr lang="en-US"/>
          </a:p>
        </p:txBody>
      </p:sp>
      <p:sp>
        <p:nvSpPr>
          <p:cNvPr id="1244162" name="Rectangle 2"/>
          <p:cNvSpPr>
            <a:spLocks noGrp="1" noChangeArrowheads="1"/>
          </p:cNvSpPr>
          <p:nvPr>
            <p:ph type="title"/>
          </p:nvPr>
        </p:nvSpPr>
        <p:spPr>
          <a:xfrm>
            <a:off x="1785918" y="428604"/>
            <a:ext cx="7010400" cy="1527175"/>
          </a:xfrm>
        </p:spPr>
        <p:txBody>
          <a:bodyPr/>
          <a:lstStyle/>
          <a:p>
            <a:r>
              <a:rPr lang="en-US" sz="2800" b="1" dirty="0" smtClean="0"/>
              <a:t>“You Can’t Be Serious…</a:t>
            </a:r>
            <a:endParaRPr lang="en-US" sz="2800" b="1" dirty="0"/>
          </a:p>
        </p:txBody>
      </p:sp>
      <p:sp>
        <p:nvSpPr>
          <p:cNvPr id="11" name="TextBox 10"/>
          <p:cNvSpPr txBox="1"/>
          <p:nvPr/>
        </p:nvSpPr>
        <p:spPr>
          <a:xfrm>
            <a:off x="1714480" y="1571613"/>
            <a:ext cx="6715172" cy="4770537"/>
          </a:xfrm>
          <a:prstGeom prst="rect">
            <a:avLst/>
          </a:prstGeom>
          <a:noFill/>
        </p:spPr>
        <p:txBody>
          <a:bodyPr wrap="square" rtlCol="0">
            <a:spAutoFit/>
          </a:bodyPr>
          <a:lstStyle/>
          <a:p>
            <a:r>
              <a:rPr lang="en-CA" sz="1600" b="1" dirty="0" smtClean="0"/>
              <a:t>Briffa et al 2001 (JGR):  </a:t>
            </a:r>
            <a:r>
              <a:rPr lang="en-CA" sz="1600" dirty="0" smtClean="0"/>
              <a:t>In the absence of a substantiated explanation for the decline, we make the assumption that it is likely to be a response to some kind of recent anthropogenic forcing. On the basis of this assumption, the pre-twentieth century part of the reconstructions can be considered to be free from similar events and thus accurately represent past temperature variability.</a:t>
            </a:r>
          </a:p>
          <a:p>
            <a:endParaRPr lang="en-CA" sz="1600" b="1" dirty="0" smtClean="0"/>
          </a:p>
          <a:p>
            <a:r>
              <a:rPr lang="en-CA" sz="1600" b="1" dirty="0" smtClean="0"/>
              <a:t>Hughes, July 1999. </a:t>
            </a:r>
            <a:r>
              <a:rPr lang="en-CA" sz="1600" dirty="0" smtClean="0"/>
              <a:t>The recent marked weakening in the correlation between tree growth and temperature means that past climate reconstructions are even more reliable than previously thought, said Malcolm Hughes. …</a:t>
            </a:r>
          </a:p>
          <a:p>
            <a:endParaRPr lang="en-CA" sz="1600" dirty="0" smtClean="0"/>
          </a:p>
          <a:p>
            <a:r>
              <a:rPr lang="en-CA" sz="1600" dirty="0" smtClean="0"/>
              <a:t>“The recent weaker correlation between tree growth and temperature clearly affects the reliability of our reconstructions of the past. Actually, it means past climate reconstructions (before the 1960s) are better than we thought they were. And, as a result of this, it means that we underestimated the differences between the present century and past centuries,” Hughes said.  </a:t>
            </a:r>
            <a:r>
              <a:rPr lang="en-CA" sz="900" dirty="0" smtClean="0"/>
              <a:t>(</a:t>
            </a:r>
            <a:r>
              <a:rPr lang="en-CA" sz="900" u="sng" dirty="0" smtClean="0">
                <a:hlinkClick r:id="rId3"/>
              </a:rPr>
              <a:t>http://www.sciencedaily.com/releases/1999/07/990707181851.htm</a:t>
            </a:r>
            <a:endParaRPr lang="en-CA" sz="900" dirty="0" smtClean="0"/>
          </a:p>
          <a:p>
            <a:endParaRPr lang="en-CA"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F38BC2E-0F1B-4E24-8365-2002AB2F958C}" type="slidenum">
              <a:rPr lang="en-US"/>
              <a:pPr/>
              <a:t>19</a:t>
            </a:fld>
            <a:endParaRPr lang="en-US"/>
          </a:p>
        </p:txBody>
      </p:sp>
      <p:sp>
        <p:nvSpPr>
          <p:cNvPr id="1032194" name="Rectangle 2"/>
          <p:cNvSpPr>
            <a:spLocks noGrp="1" noChangeArrowheads="1"/>
          </p:cNvSpPr>
          <p:nvPr>
            <p:ph type="title"/>
          </p:nvPr>
        </p:nvSpPr>
        <p:spPr>
          <a:xfrm>
            <a:off x="1524000" y="115888"/>
            <a:ext cx="7620000" cy="1527175"/>
          </a:xfrm>
        </p:spPr>
        <p:txBody>
          <a:bodyPr/>
          <a:lstStyle/>
          <a:p>
            <a:r>
              <a:rPr lang="en-US" sz="3200" dirty="0" smtClean="0"/>
              <a:t>Apr 2003:“Forgotten </a:t>
            </a:r>
            <a:r>
              <a:rPr lang="en-US" sz="3200" dirty="0"/>
              <a:t>the exact location”</a:t>
            </a:r>
          </a:p>
        </p:txBody>
      </p:sp>
      <p:pic>
        <p:nvPicPr>
          <p:cNvPr id="1032196" name="Picture 4" descr="wpe1BE"/>
          <p:cNvPicPr>
            <a:picLocks noGrp="1" noChangeAspect="1" noChangeArrowheads="1"/>
          </p:cNvPicPr>
          <p:nvPr>
            <p:ph sz="half" idx="2"/>
          </p:nvPr>
        </p:nvPicPr>
        <p:blipFill>
          <a:blip r:embed="rId2" cstate="print"/>
          <a:srcRect/>
          <a:stretch>
            <a:fillRect/>
          </a:stretch>
        </p:blipFill>
        <p:spPr>
          <a:xfrm>
            <a:off x="1071538" y="2928934"/>
            <a:ext cx="852515" cy="1081087"/>
          </a:xfrm>
          <a:noFill/>
          <a:ln/>
        </p:spPr>
      </p:pic>
      <p:sp>
        <p:nvSpPr>
          <p:cNvPr id="1032198" name="Text Box 6"/>
          <p:cNvSpPr txBox="1">
            <a:spLocks noChangeArrowheads="1"/>
          </p:cNvSpPr>
          <p:nvPr/>
        </p:nvSpPr>
        <p:spPr bwMode="auto">
          <a:xfrm>
            <a:off x="2428860" y="1928802"/>
            <a:ext cx="6388117" cy="3108543"/>
          </a:xfrm>
          <a:prstGeom prst="rect">
            <a:avLst/>
          </a:prstGeom>
          <a:noFill/>
          <a:ln w="9525">
            <a:noFill/>
            <a:miter lim="800000"/>
            <a:headEnd/>
            <a:tailEnd/>
          </a:ln>
          <a:effectLst/>
        </p:spPr>
        <p:txBody>
          <a:bodyPr wrap="square">
            <a:spAutoFit/>
          </a:bodyPr>
          <a:lstStyle/>
          <a:p>
            <a:r>
              <a:rPr lang="en-US" sz="1400" dirty="0">
                <a:solidFill>
                  <a:schemeClr val="tx2"/>
                </a:solidFill>
              </a:rPr>
              <a:t>Dear Dr. Mann, I have been studying MBH98 and 99. I located datasets for the 13 series used in MBH99 … and was interested in locating similar information on the 112 proxies referred to in MBH98 …  Thank you for your attention.  Yours truly, Stephen McIntyre, Toronto, Canada </a:t>
            </a:r>
          </a:p>
          <a:p>
            <a:r>
              <a:rPr lang="en-US" sz="1400" dirty="0">
                <a:solidFill>
                  <a:schemeClr val="tx2"/>
                </a:solidFill>
              </a:rPr>
              <a:t> </a:t>
            </a:r>
          </a:p>
          <a:p>
            <a:r>
              <a:rPr lang="en-US" sz="1400" dirty="0">
                <a:solidFill>
                  <a:schemeClr val="tx2"/>
                </a:solidFill>
              </a:rPr>
              <a:t>Dear Mr. McIntyre,  These data are available on an anonymous ftp site we have set up. </a:t>
            </a:r>
            <a:r>
              <a:rPr lang="en-US" sz="1400" b="1" dirty="0">
                <a:solidFill>
                  <a:schemeClr val="tx2"/>
                </a:solidFill>
              </a:rPr>
              <a:t>I've forgotten the exact location</a:t>
            </a:r>
            <a:r>
              <a:rPr lang="en-US" sz="1400" dirty="0">
                <a:solidFill>
                  <a:schemeClr val="tx2"/>
                </a:solidFill>
              </a:rPr>
              <a:t>, but I've asked my Colleague Dr. Scott Rutherford if he can provide you with that information. best regards, Mike Mann </a:t>
            </a:r>
          </a:p>
          <a:p>
            <a:r>
              <a:rPr lang="en-US" sz="1400" dirty="0">
                <a:solidFill>
                  <a:schemeClr val="tx2"/>
                </a:solidFill>
              </a:rPr>
              <a:t> </a:t>
            </a:r>
          </a:p>
          <a:p>
            <a:r>
              <a:rPr lang="en-US" sz="1400" b="1" dirty="0">
                <a:solidFill>
                  <a:schemeClr val="tx2"/>
                </a:solidFill>
              </a:rPr>
              <a:t>Steve, The proxies aren't actually all in one ftp site (at least not to my knowledge). I can get them together if you give me a few days.</a:t>
            </a:r>
            <a:r>
              <a:rPr lang="en-US" sz="1400" dirty="0">
                <a:solidFill>
                  <a:schemeClr val="tx2"/>
                </a:solidFill>
              </a:rPr>
              <a:t> Do you want the raw 300+ proxies or the 112 that were used in the MBH98 reconstruction? Scott</a:t>
            </a:r>
            <a:r>
              <a:rPr lang="en-CA" sz="1400" dirty="0">
                <a:solidFill>
                  <a:schemeClr val="tx2"/>
                </a:solidFill>
              </a:rPr>
              <a:t> </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A75B1E14-982F-4DC8-BA04-28F49FCF4FB4}" type="slidenum">
              <a:rPr lang="en-US"/>
              <a:pPr/>
              <a:t>2</a:t>
            </a:fld>
            <a:endParaRPr lang="en-US"/>
          </a:p>
        </p:txBody>
      </p:sp>
      <p:sp>
        <p:nvSpPr>
          <p:cNvPr id="1583106" name="Rectangle 2"/>
          <p:cNvSpPr>
            <a:spLocks noGrp="1" noChangeArrowheads="1"/>
          </p:cNvSpPr>
          <p:nvPr>
            <p:ph type="title"/>
          </p:nvPr>
        </p:nvSpPr>
        <p:spPr/>
        <p:txBody>
          <a:bodyPr/>
          <a:lstStyle/>
          <a:p>
            <a:r>
              <a:rPr lang="en-US" sz="3600" dirty="0" smtClean="0"/>
              <a:t>The </a:t>
            </a:r>
            <a:r>
              <a:rPr lang="en-US" sz="3600" dirty="0" err="1" smtClean="0"/>
              <a:t>Backstory</a:t>
            </a:r>
            <a:r>
              <a:rPr lang="en-US" sz="3600" dirty="0" smtClean="0"/>
              <a:t> of the “Trick”</a:t>
            </a:r>
            <a:endParaRPr lang="en-US" sz="3600" dirty="0"/>
          </a:p>
        </p:txBody>
      </p:sp>
      <p:sp>
        <p:nvSpPr>
          <p:cNvPr id="1583107" name="Rectangle 3"/>
          <p:cNvSpPr>
            <a:spLocks noGrp="1" noChangeArrowheads="1"/>
          </p:cNvSpPr>
          <p:nvPr>
            <p:ph type="body" sz="half" idx="1"/>
          </p:nvPr>
        </p:nvSpPr>
        <p:spPr>
          <a:xfrm>
            <a:off x="1835150" y="1773238"/>
            <a:ext cx="6767513" cy="4114800"/>
          </a:xfrm>
        </p:spPr>
        <p:txBody>
          <a:bodyPr/>
          <a:lstStyle/>
          <a:p>
            <a:pPr>
              <a:lnSpc>
                <a:spcPct val="80000"/>
              </a:lnSpc>
            </a:pPr>
            <a:r>
              <a:rPr lang="en-US" sz="2000" b="1" dirty="0" smtClean="0"/>
              <a:t>1998 Briffa and Mann reconstructions,</a:t>
            </a:r>
          </a:p>
          <a:p>
            <a:pPr>
              <a:lnSpc>
                <a:spcPct val="80000"/>
              </a:lnSpc>
            </a:pPr>
            <a:r>
              <a:rPr lang="en-US" sz="2000" b="1" dirty="0" smtClean="0"/>
              <a:t>1999 IPCC Lead Authors’ meeting in </a:t>
            </a:r>
            <a:r>
              <a:rPr lang="en-US" sz="2000" b="1" dirty="0" err="1" smtClean="0"/>
              <a:t>Arusha</a:t>
            </a:r>
            <a:r>
              <a:rPr lang="en-US" sz="2000" b="1" dirty="0" smtClean="0"/>
              <a:t> </a:t>
            </a:r>
          </a:p>
          <a:p>
            <a:pPr>
              <a:lnSpc>
                <a:spcPct val="80000"/>
              </a:lnSpc>
            </a:pPr>
            <a:r>
              <a:rPr lang="en-US" sz="2000" b="1" dirty="0" smtClean="0"/>
              <a:t>2001 IPCC AR3</a:t>
            </a:r>
          </a:p>
          <a:p>
            <a:pPr>
              <a:lnSpc>
                <a:spcPct val="80000"/>
              </a:lnSpc>
            </a:pPr>
            <a:r>
              <a:rPr lang="en-US" sz="2000" b="1" dirty="0" smtClean="0"/>
              <a:t>2006 NAS panel </a:t>
            </a:r>
          </a:p>
          <a:p>
            <a:pPr>
              <a:lnSpc>
                <a:spcPct val="80000"/>
              </a:lnSpc>
            </a:pPr>
            <a:r>
              <a:rPr lang="en-US" sz="2000" b="1" dirty="0" smtClean="0"/>
              <a:t>2007 IPCC AR4 </a:t>
            </a:r>
          </a:p>
          <a:p>
            <a:pPr>
              <a:lnSpc>
                <a:spcPct val="80000"/>
              </a:lnSpc>
            </a:pPr>
            <a:r>
              <a:rPr lang="en-US" sz="2000" b="1" dirty="0" smtClean="0"/>
              <a:t>2008 FOI requests </a:t>
            </a:r>
          </a:p>
          <a:p>
            <a:pPr>
              <a:lnSpc>
                <a:spcPct val="80000"/>
              </a:lnSpc>
            </a:pPr>
            <a:r>
              <a:rPr lang="en-US" sz="2000" b="1" dirty="0" smtClean="0"/>
              <a:t>2009 Climategate</a:t>
            </a:r>
          </a:p>
          <a:p>
            <a:pPr>
              <a:lnSpc>
                <a:spcPct val="80000"/>
              </a:lnSpc>
            </a:pPr>
            <a:r>
              <a:rPr lang="en-US" sz="2000" b="1" dirty="0" smtClean="0"/>
              <a:t>2010 The Inquiries </a:t>
            </a:r>
          </a:p>
          <a:p>
            <a:pPr>
              <a:lnSpc>
                <a:spcPct val="80000"/>
              </a:lnSpc>
            </a:pPr>
            <a:endParaRPr lang="en-US" sz="2000" dirty="0" smtClean="0"/>
          </a:p>
          <a:p>
            <a:pPr>
              <a:lnSpc>
                <a:spcPct val="80000"/>
              </a:lnSpc>
              <a:buNone/>
            </a:pPr>
            <a:endParaRPr lang="en-US" sz="2000" dirty="0" smtClean="0"/>
          </a:p>
          <a:p>
            <a:pPr>
              <a:lnSpc>
                <a:spcPct val="80000"/>
              </a:lnSpc>
            </a:pPr>
            <a:endParaRPr lang="en-US" sz="1800" dirty="0"/>
          </a:p>
          <a:p>
            <a:pPr>
              <a:lnSpc>
                <a:spcPct val="80000"/>
              </a:lnSpc>
              <a:buFont typeface="Wingdings" pitchFamily="2" charset="2"/>
              <a:buNone/>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20</a:t>
            </a:fld>
            <a:endParaRPr lang="en-US"/>
          </a:p>
        </p:txBody>
      </p:sp>
      <p:sp>
        <p:nvSpPr>
          <p:cNvPr id="1257474" name="Rectangle 2"/>
          <p:cNvSpPr>
            <a:spLocks noGrp="1" noChangeArrowheads="1"/>
          </p:cNvSpPr>
          <p:nvPr>
            <p:ph type="title"/>
          </p:nvPr>
        </p:nvSpPr>
        <p:spPr/>
        <p:txBody>
          <a:bodyPr/>
          <a:lstStyle/>
          <a:p>
            <a:r>
              <a:rPr lang="en-US" sz="3200" b="1" dirty="0" smtClean="0"/>
              <a:t>Spotting the Trick</a:t>
            </a:r>
            <a:br>
              <a:rPr lang="en-US" sz="3200" b="1" dirty="0" smtClean="0"/>
            </a:br>
            <a:r>
              <a:rPr lang="en-US" sz="3200" b="1" dirty="0" smtClean="0"/>
              <a:t>May 1, 2005</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928794" y="5716004"/>
            <a:ext cx="6643734" cy="784830"/>
          </a:xfrm>
          <a:prstGeom prst="rect">
            <a:avLst/>
          </a:prstGeom>
          <a:noFill/>
        </p:spPr>
        <p:txBody>
          <a:bodyPr wrap="square" rtlCol="0">
            <a:spAutoFit/>
          </a:bodyPr>
          <a:lstStyle/>
          <a:p>
            <a:r>
              <a:rPr lang="en-CA" b="1" dirty="0" smtClean="0"/>
              <a:t>Right </a:t>
            </a:r>
            <a:r>
              <a:rPr lang="en-CA" dirty="0" smtClean="0"/>
              <a:t>– blow-up of PCC AR3 Fig 2-21, showing the deletion of Briffa data (green) after 1960. </a:t>
            </a:r>
          </a:p>
          <a:p>
            <a:r>
              <a:rPr lang="en-CA" sz="900" u="sng" dirty="0" smtClean="0">
                <a:hlinkClick r:id="rId5"/>
              </a:rPr>
              <a:t>http://climateaudit.org/2005/05/01/a-strange-truncation-of-the-briffa-mxd-series/</a:t>
            </a:r>
            <a:endParaRPr lang="en-CA" sz="900" dirty="0"/>
          </a:p>
        </p:txBody>
      </p:sp>
      <p:pic>
        <p:nvPicPr>
          <p:cNvPr id="14" name="Picture 13"/>
          <p:cNvPicPr/>
          <p:nvPr/>
        </p:nvPicPr>
        <p:blipFill>
          <a:blip r:embed="rId6" cstate="print"/>
          <a:srcRect/>
          <a:stretch>
            <a:fillRect/>
          </a:stretch>
        </p:blipFill>
        <p:spPr bwMode="auto">
          <a:xfrm>
            <a:off x="6072198" y="1857364"/>
            <a:ext cx="2357454" cy="3000396"/>
          </a:xfrm>
          <a:prstGeom prst="rect">
            <a:avLst/>
          </a:prstGeom>
          <a:noFill/>
          <a:ln w="9525">
            <a:noFill/>
            <a:miter lim="800000"/>
            <a:headEnd/>
            <a:tailEnd/>
          </a:ln>
        </p:spPr>
      </p:pic>
      <p:sp>
        <p:nvSpPr>
          <p:cNvPr id="18" name="TextBox 17"/>
          <p:cNvSpPr txBox="1"/>
          <p:nvPr/>
        </p:nvSpPr>
        <p:spPr>
          <a:xfrm>
            <a:off x="1643042" y="1714488"/>
            <a:ext cx="4286280" cy="3539430"/>
          </a:xfrm>
          <a:prstGeom prst="rect">
            <a:avLst/>
          </a:prstGeom>
          <a:noFill/>
        </p:spPr>
        <p:txBody>
          <a:bodyPr wrap="square" rtlCol="0">
            <a:spAutoFit/>
          </a:bodyPr>
          <a:lstStyle/>
          <a:p>
            <a:r>
              <a:rPr lang="en-CA" sz="1600" dirty="0" smtClean="0"/>
              <a:t>Post-1960 values of the Briffa MXD series are deleted from the IPCC TAR multiproxy spaghetti graph. These values trend downward in the original citation (Briffa [2000], see Figure 5), where post-1960 values are shown. The effect of deleting the post-1960 values of the Briffa MXD series is to make the reconstructions more "similar". The truncation is not documented in IPCC TAR. In most cases, people would ask: who at IPCC truncated this series? why did they do so? who approved the truncation? what process was involved in approving the truncation?</a:t>
            </a:r>
            <a:endParaRPr lang="en-CA"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21</a:t>
            </a:fld>
            <a:endParaRPr lang="en-US"/>
          </a:p>
        </p:txBody>
      </p:sp>
      <p:sp>
        <p:nvSpPr>
          <p:cNvPr id="1257474" name="Rectangle 2"/>
          <p:cNvSpPr>
            <a:spLocks noGrp="1" noChangeArrowheads="1"/>
          </p:cNvSpPr>
          <p:nvPr>
            <p:ph type="title"/>
          </p:nvPr>
        </p:nvSpPr>
        <p:spPr/>
        <p:txBody>
          <a:bodyPr/>
          <a:lstStyle/>
          <a:p>
            <a:r>
              <a:rPr lang="en-US" sz="3200" b="1" dirty="0" err="1" smtClean="0"/>
              <a:t>D’Arrigo’s</a:t>
            </a:r>
            <a:r>
              <a:rPr lang="en-US" sz="3200" b="1" dirty="0" smtClean="0"/>
              <a:t>  NAS Panel “Splash”</a:t>
            </a:r>
            <a:br>
              <a:rPr lang="en-US" sz="3200" b="1" dirty="0" smtClean="0"/>
            </a:br>
            <a:r>
              <a:rPr lang="en-US" sz="3200" b="1" dirty="0" smtClean="0"/>
              <a:t>March 1, 2006</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8" name="TextBox 17"/>
          <p:cNvSpPr txBox="1"/>
          <p:nvPr/>
        </p:nvSpPr>
        <p:spPr>
          <a:xfrm>
            <a:off x="1357290" y="2143116"/>
            <a:ext cx="3286148" cy="2308324"/>
          </a:xfrm>
          <a:prstGeom prst="rect">
            <a:avLst/>
          </a:prstGeom>
          <a:noFill/>
        </p:spPr>
        <p:txBody>
          <a:bodyPr wrap="square" rtlCol="0">
            <a:spAutoFit/>
          </a:bodyPr>
          <a:lstStyle/>
          <a:p>
            <a:endParaRPr lang="en-CA" b="1" dirty="0" smtClean="0"/>
          </a:p>
          <a:p>
            <a:r>
              <a:rPr lang="en-CA" b="1" dirty="0" smtClean="0"/>
              <a:t>“You have to pick cherries if you want to make cherry pie”</a:t>
            </a:r>
          </a:p>
          <a:p>
            <a:endParaRPr lang="en-CA" b="1" dirty="0" smtClean="0"/>
          </a:p>
          <a:p>
            <a:r>
              <a:rPr lang="en-CA" b="1" dirty="0" smtClean="0"/>
              <a:t>“Oh, that’s the Divergence Problem”</a:t>
            </a:r>
          </a:p>
          <a:p>
            <a:endParaRPr lang="en-CA" b="1" dirty="0"/>
          </a:p>
        </p:txBody>
      </p:sp>
      <p:pic>
        <p:nvPicPr>
          <p:cNvPr id="12" name="Picture 11"/>
          <p:cNvPicPr/>
          <p:nvPr/>
        </p:nvPicPr>
        <p:blipFill>
          <a:blip r:embed="rId5" cstate="print"/>
          <a:srcRect/>
          <a:stretch>
            <a:fillRect/>
          </a:stretch>
        </p:blipFill>
        <p:spPr bwMode="auto">
          <a:xfrm>
            <a:off x="4714876" y="1857364"/>
            <a:ext cx="3826187" cy="2774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22</a:t>
            </a:fld>
            <a:endParaRPr lang="en-US"/>
          </a:p>
        </p:txBody>
      </p:sp>
      <p:sp>
        <p:nvSpPr>
          <p:cNvPr id="1244162" name="Rectangle 2"/>
          <p:cNvSpPr>
            <a:spLocks noGrp="1" noChangeArrowheads="1"/>
          </p:cNvSpPr>
          <p:nvPr>
            <p:ph type="title"/>
          </p:nvPr>
        </p:nvSpPr>
        <p:spPr/>
        <p:txBody>
          <a:bodyPr/>
          <a:lstStyle/>
          <a:p>
            <a:r>
              <a:rPr lang="en-US" sz="2800" b="1" dirty="0" smtClean="0"/>
              <a:t>“Serious Doubts”</a:t>
            </a:r>
            <a:endParaRPr lang="en-US" sz="2800" b="1" dirty="0"/>
          </a:p>
        </p:txBody>
      </p:sp>
      <p:sp>
        <p:nvSpPr>
          <p:cNvPr id="11" name="TextBox 10"/>
          <p:cNvSpPr txBox="1"/>
          <p:nvPr/>
        </p:nvSpPr>
        <p:spPr>
          <a:xfrm>
            <a:off x="1714480" y="1285860"/>
            <a:ext cx="6715172" cy="3785652"/>
          </a:xfrm>
          <a:prstGeom prst="rect">
            <a:avLst/>
          </a:prstGeom>
          <a:noFill/>
        </p:spPr>
        <p:txBody>
          <a:bodyPr wrap="square" rtlCol="0">
            <a:spAutoFit/>
          </a:bodyPr>
          <a:lstStyle/>
          <a:p>
            <a:r>
              <a:rPr lang="en-CA" sz="1600" b="1" dirty="0" err="1" smtClean="0"/>
              <a:t>Overpeck</a:t>
            </a:r>
            <a:r>
              <a:rPr lang="en-CA" sz="1600" b="1" dirty="0" smtClean="0"/>
              <a:t> March 8, 2006</a:t>
            </a:r>
            <a:r>
              <a:rPr lang="en-CA" sz="1600" dirty="0" smtClean="0"/>
              <a:t>: I'm hearing about </a:t>
            </a:r>
            <a:r>
              <a:rPr lang="en-CA" sz="1600" dirty="0" err="1" smtClean="0"/>
              <a:t>D'Arrigo's</a:t>
            </a:r>
            <a:r>
              <a:rPr lang="en-CA" sz="1600" dirty="0" smtClean="0"/>
              <a:t> splash from other sources (Richard Alley) - hope Keith et al., have good counter arguments. 669. 1141930111.txt</a:t>
            </a:r>
          </a:p>
          <a:p>
            <a:endParaRPr lang="en-CA" sz="1600" dirty="0" smtClean="0"/>
          </a:p>
          <a:p>
            <a:r>
              <a:rPr lang="en-CA" sz="1600" b="1" dirty="0" smtClean="0"/>
              <a:t>Alley, March 8, 2006.  </a:t>
            </a:r>
            <a:r>
              <a:rPr lang="en-CA" sz="1600" dirty="0" smtClean="0"/>
              <a:t>if the NRC committee comes out as being strongly negative on the hockey stick owing to RD'A's talk, then the divergence between IPCC and NRC will be a big deal in the future regardless. The NRC committee is accepting comments now (I don't know for how long)... As I noted, my observations of the NRC committee members suggest rather strongly to me that they now have serious doubts about tree-rings as </a:t>
            </a:r>
            <a:r>
              <a:rPr lang="en-CA" sz="1600" dirty="0" err="1" smtClean="0"/>
              <a:t>paleothermometers</a:t>
            </a:r>
            <a:r>
              <a:rPr lang="en-CA" sz="1600" dirty="0" smtClean="0"/>
              <a:t> (and I do, too...at least until someone shows me why this divergence problem really doesn't matter) 668. 1141849134.txt</a:t>
            </a:r>
          </a:p>
          <a:p>
            <a:r>
              <a:rPr lang="en-CA" sz="1600" dirty="0" smtClean="0"/>
              <a:t> </a:t>
            </a:r>
          </a:p>
          <a:p>
            <a:endParaRPr lang="en-CA"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23</a:t>
            </a:fld>
            <a:endParaRPr lang="en-US"/>
          </a:p>
        </p:txBody>
      </p:sp>
      <p:sp>
        <p:nvSpPr>
          <p:cNvPr id="1244162" name="Rectangle 2"/>
          <p:cNvSpPr>
            <a:spLocks noGrp="1" noChangeArrowheads="1"/>
          </p:cNvSpPr>
          <p:nvPr>
            <p:ph type="title"/>
          </p:nvPr>
        </p:nvSpPr>
        <p:spPr/>
        <p:txBody>
          <a:bodyPr/>
          <a:lstStyle/>
          <a:p>
            <a:r>
              <a:rPr lang="en-US" sz="2800" b="1" dirty="0" smtClean="0"/>
              <a:t>Briffa:  “Very Busy with Teaching”</a:t>
            </a:r>
            <a:br>
              <a:rPr lang="en-US" sz="2800" b="1" dirty="0" smtClean="0"/>
            </a:br>
            <a:endParaRPr lang="en-US" sz="2800" b="1" dirty="0"/>
          </a:p>
        </p:txBody>
      </p:sp>
      <p:sp>
        <p:nvSpPr>
          <p:cNvPr id="11" name="TextBox 10"/>
          <p:cNvSpPr txBox="1"/>
          <p:nvPr/>
        </p:nvSpPr>
        <p:spPr>
          <a:xfrm>
            <a:off x="1714480" y="1421675"/>
            <a:ext cx="7072362" cy="3293209"/>
          </a:xfrm>
          <a:prstGeom prst="rect">
            <a:avLst/>
          </a:prstGeom>
          <a:noFill/>
        </p:spPr>
        <p:txBody>
          <a:bodyPr wrap="square" rtlCol="0">
            <a:spAutoFit/>
          </a:bodyPr>
          <a:lstStyle/>
          <a:p>
            <a:r>
              <a:rPr lang="en-CA" sz="1600" b="1" dirty="0" smtClean="0"/>
              <a:t>Briffa to NAS  Panel, March 15, 2006</a:t>
            </a:r>
            <a:r>
              <a:rPr lang="en-CA" sz="1600" dirty="0" smtClean="0"/>
              <a:t>. the issue [the Divergence Problem] needs more work, this is only an opinion, and until there is peer-reviewed and published evidence as to the degree of methodological uncertainty , it is not appropriate to criticize this [</a:t>
            </a:r>
            <a:r>
              <a:rPr lang="en-CA" sz="1600" dirty="0" err="1" smtClean="0"/>
              <a:t>D’Arrigo’s</a:t>
            </a:r>
            <a:r>
              <a:rPr lang="en-CA" sz="1600" dirty="0" smtClean="0"/>
              <a:t>] or other work . For my part, I have been very busy, lately with teaching and IPCC commitments, but we will do some work on this now, though again lack of funds to support a research assistant do not help.</a:t>
            </a:r>
          </a:p>
          <a:p>
            <a:r>
              <a:rPr lang="en-CA" sz="1600" dirty="0" smtClean="0"/>
              <a:t> </a:t>
            </a:r>
          </a:p>
          <a:p>
            <a:r>
              <a:rPr lang="en-CA" sz="1600" dirty="0" smtClean="0"/>
              <a:t>It was my call not to "overplay" the importance of the divergence issue, knowing the subtlety of the issues, in the forthcoming IPCC Chapter 6 draft… This and the divergence problem are not well defined, sufficiently studied, or quantified to be worthy of too much concern at this point…</a:t>
            </a:r>
          </a:p>
          <a:p>
            <a:r>
              <a:rPr lang="en-CA" sz="1600" dirty="0" smtClean="0"/>
              <a:t>678. 1143661010.txt</a:t>
            </a:r>
            <a:endParaRPr lang="en-CA"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24</a:t>
            </a:fld>
            <a:endParaRPr lang="en-US"/>
          </a:p>
        </p:txBody>
      </p:sp>
      <p:sp>
        <p:nvSpPr>
          <p:cNvPr id="1244162" name="Rectangle 2"/>
          <p:cNvSpPr>
            <a:spLocks noGrp="1" noChangeArrowheads="1"/>
          </p:cNvSpPr>
          <p:nvPr>
            <p:ph type="title"/>
          </p:nvPr>
        </p:nvSpPr>
        <p:spPr/>
        <p:txBody>
          <a:bodyPr/>
          <a:lstStyle/>
          <a:p>
            <a:r>
              <a:rPr lang="en-US" sz="2800" b="1" dirty="0" smtClean="0"/>
              <a:t>“Not Surprisingly, but Somewhat Alarmingly”</a:t>
            </a:r>
            <a:br>
              <a:rPr lang="en-US" sz="2800" b="1" dirty="0" smtClean="0"/>
            </a:br>
            <a:endParaRPr lang="en-US" sz="2800" b="1" dirty="0"/>
          </a:p>
        </p:txBody>
      </p:sp>
      <p:sp>
        <p:nvSpPr>
          <p:cNvPr id="11" name="TextBox 10"/>
          <p:cNvSpPr txBox="1"/>
          <p:nvPr/>
        </p:nvSpPr>
        <p:spPr>
          <a:xfrm>
            <a:off x="1714480" y="1421675"/>
            <a:ext cx="7072362" cy="4431983"/>
          </a:xfrm>
          <a:prstGeom prst="rect">
            <a:avLst/>
          </a:prstGeom>
          <a:noFill/>
        </p:spPr>
        <p:txBody>
          <a:bodyPr wrap="square" rtlCol="0">
            <a:spAutoFit/>
          </a:bodyPr>
          <a:lstStyle/>
          <a:p>
            <a:r>
              <a:rPr lang="en-CA" sz="1600" b="1" dirty="0" smtClean="0"/>
              <a:t>Cook, March 15, 2006 to NAS Panel: </a:t>
            </a:r>
            <a:r>
              <a:rPr lang="en-CA" sz="1400" b="1" dirty="0" smtClean="0"/>
              <a:t>Perhaps not surprisingly, but also somewhat alarmingly, it is my understanding that some NRC committee members and other influential participants have come to the conclusion that the observed 20th century "divergence" calls into serious question the value of the tree-ring reconstructions of temperatures over the past millennium</a:t>
            </a:r>
            <a:r>
              <a:rPr lang="en-CA" sz="1400" dirty="0" smtClean="0"/>
              <a:t>. The implicit assumption apparently being made is that the "divergence" being caused by environmental conditions in the 20th century could have also prevailed back during times like the Medieval Warm Period (MWP) some 800-1000 years in the past. If this were the case, then the concern raised by some at the workshop would be justified.…</a:t>
            </a:r>
          </a:p>
          <a:p>
            <a:endParaRPr lang="en-CA" sz="1400" dirty="0" smtClean="0"/>
          </a:p>
          <a:p>
            <a:r>
              <a:rPr lang="en-CA" sz="1400" b="1" dirty="0" smtClean="0"/>
              <a:t>The lack of any known cause is unfortunate</a:t>
            </a:r>
            <a:r>
              <a:rPr lang="en-CA" sz="1400" dirty="0" smtClean="0"/>
              <a:t>, but this would be true regardless of how the importance of "divergence" is interpreted.  I am not aware of ANY evidence that demonstrates the occurrence of  large-scale "divergence" between tree growth and climate prior to  the 20th century. Indeed, the available evidence indicates just the opposite. .. In my opinion it is therefore unjustified to call  into question the use of tree rings for reconstructing temperatures over the past millennium based on a naive and inappropriate  extrapolation of the growth "divergence" problem into the past when it appears to be unique to the 20th century. The NRC committee  members must consider this in their report if it is to have the  necessary scientific credibility that is expected of it.</a:t>
            </a:r>
          </a:p>
          <a:p>
            <a:r>
              <a:rPr lang="en-CA" sz="1400" dirty="0" smtClean="0"/>
              <a:t> 675. </a:t>
            </a:r>
            <a:r>
              <a:rPr lang="en-CA" sz="1400" dirty="0" smtClean="0"/>
              <a:t>1142469228.txt</a:t>
            </a:r>
            <a:endParaRPr lang="en-CA"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25</a:t>
            </a:fld>
            <a:endParaRPr lang="en-US"/>
          </a:p>
        </p:txBody>
      </p:sp>
      <p:sp>
        <p:nvSpPr>
          <p:cNvPr id="1244162" name="Rectangle 2"/>
          <p:cNvSpPr>
            <a:spLocks noGrp="1" noChangeArrowheads="1"/>
          </p:cNvSpPr>
          <p:nvPr>
            <p:ph type="title"/>
          </p:nvPr>
        </p:nvSpPr>
        <p:spPr/>
        <p:txBody>
          <a:bodyPr/>
          <a:lstStyle/>
          <a:p>
            <a:r>
              <a:rPr lang="en-US" sz="2800" b="1" dirty="0" smtClean="0"/>
              <a:t>NAS Panel: “Reduced Confidence”</a:t>
            </a:r>
            <a:br>
              <a:rPr lang="en-US" sz="2800" b="1" dirty="0" smtClean="0"/>
            </a:br>
            <a:endParaRPr lang="en-US" sz="2800" b="1" dirty="0"/>
          </a:p>
        </p:txBody>
      </p:sp>
      <p:sp>
        <p:nvSpPr>
          <p:cNvPr id="11" name="TextBox 10"/>
          <p:cNvSpPr txBox="1"/>
          <p:nvPr/>
        </p:nvSpPr>
        <p:spPr>
          <a:xfrm>
            <a:off x="1714480" y="1970308"/>
            <a:ext cx="7000924" cy="1815882"/>
          </a:xfrm>
          <a:prstGeom prst="rect">
            <a:avLst/>
          </a:prstGeom>
          <a:noFill/>
        </p:spPr>
        <p:txBody>
          <a:bodyPr wrap="square" rtlCol="0">
            <a:spAutoFit/>
          </a:bodyPr>
          <a:lstStyle/>
          <a:p>
            <a:r>
              <a:rPr lang="en-CA" sz="1600" dirty="0" smtClean="0"/>
              <a:t>The observed discrepancy between some tree ring variables that are thought to be sensitive to temperature and the temperature changes observed in the late 20th century (Jacoby and </a:t>
            </a:r>
            <a:r>
              <a:rPr lang="en-CA" sz="1600" dirty="0" err="1" smtClean="0"/>
              <a:t>D’Arrigo</a:t>
            </a:r>
            <a:r>
              <a:rPr lang="en-CA" sz="1600" dirty="0" smtClean="0"/>
              <a:t> 1995, Briffa et al. 1998) reduces confidence that the correlation between these proxies and temperature has been consistent over time. Future work is needed to understand the cause of this “divergence,” which for now is considered unique to the 20th century and to areas north of 55°N (Cook et al. 2004).</a:t>
            </a:r>
            <a:endParaRPr lang="en-CA"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5D7B311-E2BD-4884-A4DE-BEDCF2013EE6}" type="slidenum">
              <a:rPr lang="en-US"/>
              <a:pPr/>
              <a:t>26</a:t>
            </a:fld>
            <a:endParaRPr lang="en-US"/>
          </a:p>
        </p:txBody>
      </p:sp>
      <p:sp>
        <p:nvSpPr>
          <p:cNvPr id="934915" name="Rectangle 3"/>
          <p:cNvSpPr>
            <a:spLocks noGrp="1" noChangeArrowheads="1"/>
          </p:cNvSpPr>
          <p:nvPr>
            <p:ph type="body" idx="1"/>
          </p:nvPr>
        </p:nvSpPr>
        <p:spPr>
          <a:xfrm>
            <a:off x="1042988" y="1484313"/>
            <a:ext cx="7010400" cy="4114800"/>
          </a:xfrm>
        </p:spPr>
        <p:txBody>
          <a:bodyPr/>
          <a:lstStyle/>
          <a:p>
            <a:pPr marL="495300" indent="-495300">
              <a:lnSpc>
                <a:spcPct val="90000"/>
              </a:lnSpc>
              <a:buFont typeface="Wingdings" pitchFamily="2" charset="2"/>
              <a:buNone/>
            </a:pPr>
            <a:r>
              <a:rPr lang="en-US" sz="3100" dirty="0">
                <a:latin typeface="TimesNewRomanPSMT" charset="0"/>
              </a:rPr>
              <a:t>	</a:t>
            </a:r>
            <a:r>
              <a:rPr lang="en-US" sz="2400" dirty="0">
                <a:latin typeface="TimesNewRomanPSMT" charset="0"/>
              </a:rPr>
              <a:t>At a Texas A&amp;M seminar, North said  that they “didn’t do any research”, that they just “took a look at papers”, they got 12 “people around the table” and “we just kind of winged it. That’s what you do in that kind of expert panel.” </a:t>
            </a:r>
          </a:p>
          <a:p>
            <a:pPr marL="495300" indent="-495300">
              <a:lnSpc>
                <a:spcPct val="90000"/>
              </a:lnSpc>
              <a:buFont typeface="Wingdings" pitchFamily="2" charset="2"/>
              <a:buNone/>
            </a:pPr>
            <a:endParaRPr lang="en-US" sz="2400" dirty="0">
              <a:latin typeface="TimesNewRomanPSMT" charset="0"/>
            </a:endParaRPr>
          </a:p>
          <a:p>
            <a:pPr marL="495300" indent="-495300">
              <a:lnSpc>
                <a:spcPct val="90000"/>
              </a:lnSpc>
              <a:buFont typeface="Wingdings" pitchFamily="2" charset="2"/>
              <a:buNone/>
            </a:pPr>
            <a:endParaRPr lang="en-US" sz="1600" dirty="0">
              <a:latin typeface="TimesNewRomanPSMT" charset="0"/>
            </a:endParaRPr>
          </a:p>
          <a:p>
            <a:pPr marL="495300" indent="-495300">
              <a:lnSpc>
                <a:spcPct val="90000"/>
              </a:lnSpc>
              <a:buFont typeface="Wingdings" pitchFamily="2" charset="2"/>
              <a:buNone/>
            </a:pPr>
            <a:r>
              <a:rPr lang="en-US" sz="2400" dirty="0"/>
              <a:t>	</a:t>
            </a:r>
          </a:p>
          <a:p>
            <a:pPr marL="495300" indent="-495300">
              <a:lnSpc>
                <a:spcPct val="90000"/>
              </a:lnSpc>
              <a:buFont typeface="Wingdings" pitchFamily="2" charset="2"/>
              <a:buNone/>
            </a:pPr>
            <a:endParaRPr lang="en-US" sz="1600" dirty="0"/>
          </a:p>
          <a:p>
            <a:pPr marL="495300" indent="-495300">
              <a:lnSpc>
                <a:spcPct val="90000"/>
              </a:lnSpc>
              <a:buFont typeface="Wingdings" pitchFamily="2" charset="2"/>
              <a:buNone/>
            </a:pPr>
            <a:r>
              <a:rPr lang="en-US" sz="1600" dirty="0"/>
              <a:t>	http://www.climateaudit.org/?p=812</a:t>
            </a:r>
            <a:endParaRPr lang="en-US" sz="1600" dirty="0">
              <a:latin typeface="TimesNewRomanPSMT" charset="0"/>
            </a:endParaRPr>
          </a:p>
          <a:p>
            <a:pPr marL="495300" indent="-495300">
              <a:lnSpc>
                <a:spcPct val="90000"/>
              </a:lnSpc>
              <a:buFont typeface="Wingdings" pitchFamily="2" charset="2"/>
              <a:buNone/>
            </a:pPr>
            <a:r>
              <a:rPr lang="en-US" sz="1600" dirty="0">
                <a:latin typeface="TimesNewRomanPSMT" charset="0"/>
              </a:rPr>
              <a:t>	</a:t>
            </a:r>
            <a:r>
              <a:rPr lang="en-US" sz="1600" dirty="0">
                <a:latin typeface="TimesNewRomanPSMT" charset="0"/>
                <a:hlinkClick r:id="rId4"/>
              </a:rPr>
              <a:t>http://www.met.tamu.edu/people/faculty/dessler/NorthH264.mp4</a:t>
            </a:r>
            <a:r>
              <a:rPr lang="en-US" sz="2400" dirty="0">
                <a:latin typeface="TimesNewRomanPSMT" charset="0"/>
              </a:rPr>
              <a:t> </a:t>
            </a:r>
            <a:r>
              <a:rPr lang="en-US" sz="1600" dirty="0">
                <a:latin typeface="TimesNewRomanPSMT" charset="0"/>
              </a:rPr>
              <a:t>minute 55 or so</a:t>
            </a:r>
          </a:p>
          <a:p>
            <a:pPr marL="495300" indent="-495300">
              <a:lnSpc>
                <a:spcPct val="90000"/>
              </a:lnSpc>
              <a:buFont typeface="Wingdings" pitchFamily="2" charset="2"/>
              <a:buNone/>
            </a:pPr>
            <a:endParaRPr lang="en-US" sz="1600" dirty="0">
              <a:latin typeface="TimesNewRomanPSMT" charset="0"/>
            </a:endParaRPr>
          </a:p>
        </p:txBody>
      </p:sp>
      <p:sp>
        <p:nvSpPr>
          <p:cNvPr id="934914" name="Rectangle 2"/>
          <p:cNvSpPr>
            <a:spLocks noGrp="1" noChangeArrowheads="1"/>
          </p:cNvSpPr>
          <p:nvPr>
            <p:ph type="title"/>
          </p:nvPr>
        </p:nvSpPr>
        <p:spPr>
          <a:xfrm>
            <a:off x="1524000" y="190500"/>
            <a:ext cx="7315200" cy="1527175"/>
          </a:xfrm>
        </p:spPr>
        <p:txBody>
          <a:bodyPr/>
          <a:lstStyle/>
          <a:p>
            <a:r>
              <a:rPr lang="en-US" sz="3200"/>
              <a:t>NAS Panel “just kind of winged it …”</a:t>
            </a:r>
            <a:endParaRPr lang="en-CA" sz="3200"/>
          </a:p>
        </p:txBody>
      </p:sp>
      <p:pic>
        <p:nvPicPr>
          <p:cNvPr id="934916" name="NorthWingedItClip.wma">
            <a:hlinkClick r:id="" action="ppaction://media"/>
          </p:cNvPr>
          <p:cNvPicPr>
            <a:picLocks noRot="1" noChangeAspect="1" noChangeArrowheads="1"/>
          </p:cNvPicPr>
          <p:nvPr>
            <a:audioFile r:link="rId1"/>
          </p:nvPr>
        </p:nvPicPr>
        <p:blipFill>
          <a:blip r:embed="rId5" cstate="print"/>
          <a:srcRect/>
          <a:stretch>
            <a:fillRect/>
          </a:stretch>
        </p:blipFill>
        <p:spPr bwMode="auto">
          <a:xfrm>
            <a:off x="3203575" y="3500438"/>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349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3491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27</a:t>
            </a:fld>
            <a:endParaRPr lang="en-US"/>
          </a:p>
        </p:txBody>
      </p:sp>
      <p:sp>
        <p:nvSpPr>
          <p:cNvPr id="1244162" name="Rectangle 2"/>
          <p:cNvSpPr>
            <a:spLocks noGrp="1" noChangeArrowheads="1"/>
          </p:cNvSpPr>
          <p:nvPr>
            <p:ph type="title"/>
          </p:nvPr>
        </p:nvSpPr>
        <p:spPr/>
        <p:txBody>
          <a:bodyPr/>
          <a:lstStyle/>
          <a:p>
            <a:r>
              <a:rPr lang="en-US" sz="2800" b="1" dirty="0" smtClean="0"/>
              <a:t>IPCC AR4 Second Draft Review Comments, June 2006</a:t>
            </a:r>
            <a:endParaRPr lang="en-US" sz="2800" b="1" dirty="0"/>
          </a:p>
        </p:txBody>
      </p:sp>
      <p:sp>
        <p:nvSpPr>
          <p:cNvPr id="11" name="TextBox 10"/>
          <p:cNvSpPr txBox="1"/>
          <p:nvPr/>
        </p:nvSpPr>
        <p:spPr>
          <a:xfrm>
            <a:off x="1643042" y="1970308"/>
            <a:ext cx="7000924" cy="1600438"/>
          </a:xfrm>
          <a:prstGeom prst="rect">
            <a:avLst/>
          </a:prstGeom>
          <a:noFill/>
        </p:spPr>
        <p:txBody>
          <a:bodyPr wrap="square" rtlCol="0">
            <a:spAutoFit/>
          </a:bodyPr>
          <a:lstStyle/>
          <a:p>
            <a:r>
              <a:rPr lang="en-CA" sz="1600" b="1" dirty="0" smtClean="0"/>
              <a:t>Reviewer Comment 309-18</a:t>
            </a:r>
          </a:p>
          <a:p>
            <a:endParaRPr lang="en-CA" sz="1600" dirty="0" smtClean="0"/>
          </a:p>
          <a:p>
            <a:r>
              <a:rPr lang="en-CA" sz="1600" dirty="0" smtClean="0"/>
              <a:t>Show the Briffa et al reconstruction through to its end; don’t stop in 1960. Then comment and deal with the “divergence problem” if you need to. Don’t cover up the divergence by truncating this graphic. This was done in IPCC TAR; this was misleading. (Reviewer’s comment ID #: 309-18)]</a:t>
            </a:r>
            <a:endParaRPr lang="en-CA"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28</a:t>
            </a:fld>
            <a:endParaRPr lang="en-US"/>
          </a:p>
        </p:txBody>
      </p:sp>
      <p:sp>
        <p:nvSpPr>
          <p:cNvPr id="1244162" name="Rectangle 2"/>
          <p:cNvSpPr>
            <a:spLocks noGrp="1" noChangeArrowheads="1"/>
          </p:cNvSpPr>
          <p:nvPr>
            <p:ph type="title"/>
          </p:nvPr>
        </p:nvSpPr>
        <p:spPr/>
        <p:txBody>
          <a:bodyPr/>
          <a:lstStyle/>
          <a:p>
            <a:r>
              <a:rPr lang="en-US" sz="2800" b="1" dirty="0" smtClean="0"/>
              <a:t>IPCC AR4: </a:t>
            </a:r>
            <a:r>
              <a:rPr lang="en-CA" sz="2800" dirty="0" smtClean="0"/>
              <a:t>this would imply a similar limit on the potential to reconstruct possible warm periods in earlier times at such sites</a:t>
            </a:r>
            <a:endParaRPr lang="en-US" sz="2800" b="1" dirty="0"/>
          </a:p>
        </p:txBody>
      </p:sp>
      <p:sp>
        <p:nvSpPr>
          <p:cNvPr id="11" name="TextBox 10"/>
          <p:cNvSpPr txBox="1"/>
          <p:nvPr/>
        </p:nvSpPr>
        <p:spPr>
          <a:xfrm>
            <a:off x="1857356" y="1785926"/>
            <a:ext cx="6715172" cy="4616648"/>
          </a:xfrm>
          <a:prstGeom prst="rect">
            <a:avLst/>
          </a:prstGeom>
          <a:noFill/>
        </p:spPr>
        <p:txBody>
          <a:bodyPr wrap="square" rtlCol="0">
            <a:spAutoFit/>
          </a:bodyPr>
          <a:lstStyle/>
          <a:p>
            <a:r>
              <a:rPr lang="en-CA" sz="1400" dirty="0" smtClean="0"/>
              <a:t>Several analyses of ring width and ring density chronologies, with otherwise well established sensitivity to temperature, have shown that they do not emulate the general warming trend evident in instrumental temperature records over recent decades, although they do track the warming that occurred during the early part of the 20</a:t>
            </a:r>
            <a:r>
              <a:rPr lang="en-CA" sz="1400" baseline="30000" dirty="0" smtClean="0"/>
              <a:t>th</a:t>
            </a:r>
            <a:r>
              <a:rPr lang="en-CA" sz="1400" dirty="0" smtClean="0"/>
              <a:t> century and they continue to maintain a good correlation with observed temperatures over the full instrumental period at the </a:t>
            </a:r>
            <a:r>
              <a:rPr lang="en-CA" sz="1400" dirty="0" err="1" smtClean="0"/>
              <a:t>interannual</a:t>
            </a:r>
            <a:r>
              <a:rPr lang="en-CA" sz="1400" dirty="0" smtClean="0"/>
              <a:t> time scale (Briffa et al., 2004; </a:t>
            </a:r>
            <a:r>
              <a:rPr lang="en-CA" sz="1400" dirty="0" err="1" smtClean="0"/>
              <a:t>D’Arrigo</a:t>
            </a:r>
            <a:r>
              <a:rPr lang="en-CA" sz="1400" dirty="0" smtClean="0"/>
              <a:t>, 2006). This ‘divergence’ is apparently restricted to some northern, high latitude regions, but it is certainly not ubiquitous even there. In their large-scale reconstructions based on tree ring density data, Briffa et al. (2001) specifically excluded the post-1960 data in their calibration against instrumental records, to avoid biasing the estimation of the earlier reconstructions (hence they are not shown in Figure 6.10), implicitly assuming that the ‘divergence’ was a uniquely recent phenomenon, as has also been argued by Cook et al. (2004a). Others, however, argue for a breakdown in the assumed linear tree growth response to continued warming, invoking a possible threshold </a:t>
            </a:r>
            <a:r>
              <a:rPr lang="en-CA" sz="1400" dirty="0" err="1" smtClean="0"/>
              <a:t>exceedance</a:t>
            </a:r>
            <a:r>
              <a:rPr lang="en-CA" sz="1400" dirty="0" smtClean="0"/>
              <a:t> beyond which moisture stress now limits further growth (</a:t>
            </a:r>
            <a:r>
              <a:rPr lang="en-CA" sz="1400" dirty="0" err="1" smtClean="0"/>
              <a:t>D’Arrigo</a:t>
            </a:r>
            <a:r>
              <a:rPr lang="en-CA" sz="1400" dirty="0" smtClean="0"/>
              <a:t> et al., 2004). If true, this would imply a similar limit on the potential to reconstruct possible warm periods in earlier times at such sites. At this time there is no consensus on these issues (for further references see NRC, 2006) and the possibility of investigating them further is restricted by the lack of recent tree ring data at most of the sites from which tree ring data discussed in this chapter were acquired.</a:t>
            </a:r>
            <a:endParaRPr lang="en-CA"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15074" y="4857760"/>
            <a:ext cx="2743200" cy="971550"/>
          </a:xfrm>
          <a:prstGeom prst="rect">
            <a:avLst/>
          </a:prstGeom>
          <a:noFill/>
          <a:ln w="9525">
            <a:noFill/>
            <a:miter lim="800000"/>
            <a:headEnd/>
            <a:tailEnd/>
          </a:ln>
        </p:spPr>
      </p:pic>
      <p:sp>
        <p:nvSpPr>
          <p:cNvPr id="9" name="Slide Number Placeholder 6"/>
          <p:cNvSpPr>
            <a:spLocks noGrp="1"/>
          </p:cNvSpPr>
          <p:nvPr>
            <p:ph type="sldNum" sz="quarter" idx="12"/>
          </p:nvPr>
        </p:nvSpPr>
        <p:spPr/>
        <p:txBody>
          <a:bodyPr/>
          <a:lstStyle/>
          <a:p>
            <a:fld id="{FC5090BB-8F42-4182-A46E-FE89FBB1B1B3}" type="slidenum">
              <a:rPr lang="en-US"/>
              <a:pPr/>
              <a:t>29</a:t>
            </a:fld>
            <a:endParaRPr lang="en-US"/>
          </a:p>
        </p:txBody>
      </p:sp>
      <p:sp>
        <p:nvSpPr>
          <p:cNvPr id="1257474" name="Rectangle 2"/>
          <p:cNvSpPr>
            <a:spLocks noGrp="1" noChangeArrowheads="1"/>
          </p:cNvSpPr>
          <p:nvPr>
            <p:ph type="title"/>
          </p:nvPr>
        </p:nvSpPr>
        <p:spPr/>
        <p:txBody>
          <a:bodyPr/>
          <a:lstStyle/>
          <a:p>
            <a:r>
              <a:rPr lang="en-US" sz="3200" b="1" dirty="0" smtClean="0"/>
              <a:t>IPCC AR4 Spaghetti Graph</a:t>
            </a:r>
            <a:br>
              <a:rPr lang="en-US" sz="3200" b="1" dirty="0" smtClean="0"/>
            </a:br>
            <a:r>
              <a:rPr lang="en-US" sz="3200" b="1" dirty="0" smtClean="0"/>
              <a:t>May 2007</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4" r:link="rId5"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4" r:link="rId5"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4" cstate="print"/>
          <a:srcRect/>
          <a:stretch>
            <a:fillRect/>
          </a:stretch>
        </p:blipFill>
        <p:spPr>
          <a:xfrm>
            <a:off x="6738938" y="3852863"/>
            <a:ext cx="161925" cy="219075"/>
          </a:xfrm>
          <a:noFill/>
          <a:ln/>
        </p:spPr>
      </p:pic>
      <p:sp>
        <p:nvSpPr>
          <p:cNvPr id="18" name="TextBox 17"/>
          <p:cNvSpPr txBox="1"/>
          <p:nvPr/>
        </p:nvSpPr>
        <p:spPr>
          <a:xfrm>
            <a:off x="1214414" y="5643578"/>
            <a:ext cx="6572296" cy="646331"/>
          </a:xfrm>
          <a:prstGeom prst="rect">
            <a:avLst/>
          </a:prstGeom>
          <a:noFill/>
        </p:spPr>
        <p:txBody>
          <a:bodyPr wrap="square" rtlCol="0">
            <a:spAutoFit/>
          </a:bodyPr>
          <a:lstStyle/>
          <a:p>
            <a:r>
              <a:rPr lang="en-CA" b="1" dirty="0" smtClean="0"/>
              <a:t>IPCC AR4 Figure 6.10b with blow-up.  Briffa reconstruction in light blue ends in 1960. </a:t>
            </a:r>
            <a:endParaRPr lang="en-CA" b="1" dirty="0"/>
          </a:p>
        </p:txBody>
      </p:sp>
      <p:pic>
        <p:nvPicPr>
          <p:cNvPr id="11" name="Picture 10" descr="ipcc_ar4_final_figure6_10.jpg"/>
          <p:cNvPicPr>
            <a:picLocks noChangeAspect="1"/>
          </p:cNvPicPr>
          <p:nvPr/>
        </p:nvPicPr>
        <p:blipFill>
          <a:blip r:embed="rId6" cstate="print"/>
          <a:stretch>
            <a:fillRect/>
          </a:stretch>
        </p:blipFill>
        <p:spPr>
          <a:xfrm>
            <a:off x="785786" y="2062980"/>
            <a:ext cx="5230297" cy="2509027"/>
          </a:xfrm>
          <a:prstGeom prst="rect">
            <a:avLst/>
          </a:prstGeom>
        </p:spPr>
      </p:pic>
      <p:pic>
        <p:nvPicPr>
          <p:cNvPr id="1026" name="Picture 2"/>
          <p:cNvPicPr>
            <a:picLocks noChangeAspect="1" noChangeArrowheads="1"/>
          </p:cNvPicPr>
          <p:nvPr/>
        </p:nvPicPr>
        <p:blipFill>
          <a:blip r:embed="rId7" cstate="print"/>
          <a:srcRect/>
          <a:stretch>
            <a:fillRect/>
          </a:stretch>
        </p:blipFill>
        <p:spPr bwMode="auto">
          <a:xfrm>
            <a:off x="6143636" y="928670"/>
            <a:ext cx="2505075"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A75B1E14-982F-4DC8-BA04-28F49FCF4FB4}" type="slidenum">
              <a:rPr lang="en-US"/>
              <a:pPr/>
              <a:t>3</a:t>
            </a:fld>
            <a:endParaRPr lang="en-US"/>
          </a:p>
        </p:txBody>
      </p:sp>
      <p:sp>
        <p:nvSpPr>
          <p:cNvPr id="1583106" name="Rectangle 2"/>
          <p:cNvSpPr>
            <a:spLocks noGrp="1" noChangeArrowheads="1"/>
          </p:cNvSpPr>
          <p:nvPr>
            <p:ph type="title"/>
          </p:nvPr>
        </p:nvSpPr>
        <p:spPr/>
        <p:txBody>
          <a:bodyPr/>
          <a:lstStyle/>
          <a:p>
            <a:r>
              <a:rPr lang="en-US" sz="3600" dirty="0" smtClean="0"/>
              <a:t>Some Caveats</a:t>
            </a:r>
            <a:endParaRPr lang="en-US" sz="3600" dirty="0"/>
          </a:p>
        </p:txBody>
      </p:sp>
      <p:sp>
        <p:nvSpPr>
          <p:cNvPr id="1583107" name="Rectangle 3"/>
          <p:cNvSpPr>
            <a:spLocks noGrp="1" noChangeArrowheads="1"/>
          </p:cNvSpPr>
          <p:nvPr>
            <p:ph type="body" sz="half" idx="1"/>
          </p:nvPr>
        </p:nvSpPr>
        <p:spPr>
          <a:xfrm>
            <a:off x="1835150" y="1773238"/>
            <a:ext cx="6767513" cy="4114800"/>
          </a:xfrm>
        </p:spPr>
        <p:txBody>
          <a:bodyPr/>
          <a:lstStyle/>
          <a:p>
            <a:pPr>
              <a:lnSpc>
                <a:spcPct val="80000"/>
              </a:lnSpc>
            </a:pPr>
            <a:r>
              <a:rPr lang="en-US" sz="2000" dirty="0" smtClean="0"/>
              <a:t>Neither the trick nor the Climategate emails as a whole disprove global warming nor does climate science stand or fall on the emails;</a:t>
            </a:r>
          </a:p>
          <a:p>
            <a:pPr>
              <a:lnSpc>
                <a:spcPct val="80000"/>
              </a:lnSpc>
            </a:pPr>
            <a:r>
              <a:rPr lang="en-US" sz="2000" dirty="0" smtClean="0"/>
              <a:t>Proxy reconstructions are tangential to the “big” questions of cloud and  water cycle feedbacks and overall climate sensitivity; </a:t>
            </a:r>
          </a:p>
          <a:p>
            <a:pPr>
              <a:lnSpc>
                <a:spcPct val="80000"/>
              </a:lnSpc>
            </a:pPr>
            <a:r>
              <a:rPr lang="en-US" sz="2000" dirty="0" smtClean="0"/>
              <a:t>Neither angriness nor vindictiveness are useful emotions in this debate.  There are substantial conduct issues arising out of the Climategate letters, but over-statement and imprecision on both sides are obstacles to resolution.</a:t>
            </a:r>
          </a:p>
          <a:p>
            <a:pPr>
              <a:lnSpc>
                <a:spcPct val="80000"/>
              </a:lnSpc>
              <a:buNone/>
            </a:pPr>
            <a:endParaRPr lang="en-US" sz="2000" dirty="0" smtClean="0"/>
          </a:p>
          <a:p>
            <a:pPr>
              <a:lnSpc>
                <a:spcPct val="80000"/>
              </a:lnSpc>
            </a:pPr>
            <a:endParaRPr lang="en-US" sz="1800" dirty="0"/>
          </a:p>
          <a:p>
            <a:pPr>
              <a:lnSpc>
                <a:spcPct val="80000"/>
              </a:lnSpc>
              <a:buFont typeface="Wingdings" pitchFamily="2" charset="2"/>
              <a:buNone/>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30</a:t>
            </a:fld>
            <a:endParaRPr lang="en-US"/>
          </a:p>
        </p:txBody>
      </p:sp>
      <p:sp>
        <p:nvSpPr>
          <p:cNvPr id="1244162" name="Rectangle 2"/>
          <p:cNvSpPr>
            <a:spLocks noGrp="1" noChangeArrowheads="1"/>
          </p:cNvSpPr>
          <p:nvPr>
            <p:ph type="title"/>
          </p:nvPr>
        </p:nvSpPr>
        <p:spPr/>
        <p:txBody>
          <a:bodyPr/>
          <a:lstStyle/>
          <a:p>
            <a:r>
              <a:rPr lang="en-US" sz="2800" b="1" dirty="0" smtClean="0"/>
              <a:t>IPCC:  “Inappropriate” to show decline</a:t>
            </a:r>
            <a:endParaRPr lang="en-US" sz="2800" b="1" dirty="0"/>
          </a:p>
        </p:txBody>
      </p:sp>
      <p:sp>
        <p:nvSpPr>
          <p:cNvPr id="11" name="TextBox 10"/>
          <p:cNvSpPr txBox="1"/>
          <p:nvPr/>
        </p:nvSpPr>
        <p:spPr>
          <a:xfrm>
            <a:off x="1643042" y="1970308"/>
            <a:ext cx="7000924" cy="3539430"/>
          </a:xfrm>
          <a:prstGeom prst="rect">
            <a:avLst/>
          </a:prstGeom>
          <a:noFill/>
        </p:spPr>
        <p:txBody>
          <a:bodyPr wrap="square" rtlCol="0">
            <a:spAutoFit/>
          </a:bodyPr>
          <a:lstStyle/>
          <a:p>
            <a:r>
              <a:rPr lang="en-CA" sz="1600" b="1" dirty="0" smtClean="0"/>
              <a:t>Reviewer Comment 309-18</a:t>
            </a:r>
          </a:p>
          <a:p>
            <a:endParaRPr lang="en-CA" sz="1600" dirty="0" smtClean="0"/>
          </a:p>
          <a:p>
            <a:r>
              <a:rPr lang="en-CA" sz="1600" dirty="0" smtClean="0"/>
              <a:t>Show the Briffa et al reconstruction through to its end; don’t stop in 1960. Then comment and deal with the “divergence problem” if you need to. Don’t cover up the divergence by truncating this graphic. This was done in IPCC TAR; this was misleading. (Reviewer’s comment ID #: 309-18)]</a:t>
            </a:r>
          </a:p>
          <a:p>
            <a:endParaRPr lang="en-CA" sz="1600" dirty="0" smtClean="0"/>
          </a:p>
          <a:p>
            <a:r>
              <a:rPr lang="en-CA" sz="1600" b="1" dirty="0" smtClean="0"/>
              <a:t>IPCC Response</a:t>
            </a:r>
          </a:p>
          <a:p>
            <a:endParaRPr lang="en-CA" sz="1600" dirty="0" smtClean="0"/>
          </a:p>
          <a:p>
            <a:r>
              <a:rPr lang="en-CA" sz="1600" b="1" dirty="0" smtClean="0"/>
              <a:t>Rejected — though note divergence’ issue will be discussed, still considered inappropriate to show recent section of Briffa et al. series. </a:t>
            </a:r>
            <a:endParaRPr lang="en-CA" sz="1600" dirty="0" smtClean="0"/>
          </a:p>
          <a:p>
            <a:endParaRPr lang="en-CA" sz="1600" dirty="0" smtClean="0"/>
          </a:p>
          <a:p>
            <a:endParaRPr lang="en-CA" sz="1600" dirty="0" smtClean="0"/>
          </a:p>
          <a:p>
            <a:endParaRPr lang="en-CA"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31</a:t>
            </a:fld>
            <a:endParaRPr lang="en-US"/>
          </a:p>
        </p:txBody>
      </p:sp>
      <p:sp>
        <p:nvSpPr>
          <p:cNvPr id="1244162" name="Rectangle 2"/>
          <p:cNvSpPr>
            <a:spLocks noGrp="1" noChangeArrowheads="1"/>
          </p:cNvSpPr>
          <p:nvPr>
            <p:ph type="title"/>
          </p:nvPr>
        </p:nvSpPr>
        <p:spPr>
          <a:xfrm>
            <a:off x="1524000" y="-24"/>
            <a:ext cx="7010400" cy="1527175"/>
          </a:xfrm>
        </p:spPr>
        <p:txBody>
          <a:bodyPr/>
          <a:lstStyle/>
          <a:p>
            <a:r>
              <a:rPr lang="en-US" sz="2800" b="1" dirty="0" smtClean="0"/>
              <a:t>UK Met Office Stonewalling </a:t>
            </a:r>
            <a:endParaRPr lang="en-US" sz="2800" b="1" dirty="0"/>
          </a:p>
        </p:txBody>
      </p:sp>
      <p:sp>
        <p:nvSpPr>
          <p:cNvPr id="11" name="TextBox 10"/>
          <p:cNvSpPr txBox="1"/>
          <p:nvPr/>
        </p:nvSpPr>
        <p:spPr>
          <a:xfrm>
            <a:off x="1643042" y="1000108"/>
            <a:ext cx="7000924" cy="5693866"/>
          </a:xfrm>
          <a:prstGeom prst="rect">
            <a:avLst/>
          </a:prstGeom>
          <a:noFill/>
        </p:spPr>
        <p:txBody>
          <a:bodyPr wrap="square" rtlCol="0">
            <a:spAutoFit/>
          </a:bodyPr>
          <a:lstStyle/>
          <a:p>
            <a:r>
              <a:rPr lang="en-CA" sz="1400" dirty="0" smtClean="0"/>
              <a:t>For my own part</a:t>
            </a:r>
            <a:r>
              <a:rPr lang="en-CA" sz="1400" b="1" dirty="0" smtClean="0"/>
              <a:t>, I  [Mitchell] have not kept any working papers</a:t>
            </a:r>
            <a:r>
              <a:rPr lang="en-CA" sz="1400" dirty="0" smtClean="0"/>
              <a:t>. There is no requirement to do so, given the extensive documentation already available from IPCC. (Feb 2008)</a:t>
            </a:r>
          </a:p>
          <a:p>
            <a:endParaRPr lang="en-CA" sz="1400" dirty="0" smtClean="0"/>
          </a:p>
          <a:p>
            <a:r>
              <a:rPr lang="en-CA" sz="1400" dirty="0" smtClean="0"/>
              <a:t>Any records and correspondence </a:t>
            </a:r>
            <a:r>
              <a:rPr lang="en-CA" sz="1400" b="1" dirty="0" smtClean="0"/>
              <a:t>had already been deleted </a:t>
            </a:r>
            <a:r>
              <a:rPr lang="en-CA" sz="1400" dirty="0" smtClean="0"/>
              <a:t>and the information is not held by the Met Office. (</a:t>
            </a:r>
            <a:r>
              <a:rPr lang="en-CA" sz="1400" dirty="0" err="1" smtClean="0"/>
              <a:t>Ju</a:t>
            </a:r>
            <a:r>
              <a:rPr lang="en-US" sz="1400" dirty="0" smtClean="0"/>
              <a:t>/ne 2, 2008)</a:t>
            </a:r>
          </a:p>
          <a:p>
            <a:endParaRPr lang="en-CA" sz="1400" dirty="0" smtClean="0"/>
          </a:p>
          <a:p>
            <a:r>
              <a:rPr lang="en-CA" sz="1400" dirty="0" smtClean="0"/>
              <a:t>I incorrectly stated that the Met Office held the information you seek and I apologise for this.  Dr Mitchell acted as Reviewer of Chapter V1 of the Working Group 1 repor</a:t>
            </a:r>
            <a:r>
              <a:rPr lang="en-CA" sz="1400" b="1" dirty="0" smtClean="0"/>
              <a:t>t in a personal capacity</a:t>
            </a:r>
            <a:r>
              <a:rPr lang="en-CA" sz="1400" dirty="0" smtClean="0"/>
              <a:t> and not on behalf of the Met Office which means that none of the information actually falls within the scope of the Act...The information I sent to you was from Dr Mitchell’s personal records which I was unaware of at the time. There is no requirement under the legislation to search back up data and as stated above, </a:t>
            </a:r>
            <a:r>
              <a:rPr lang="en-CA" sz="1400" b="1" dirty="0" smtClean="0"/>
              <a:t>this information is personal to Dr Mitchell. (June 23, 2008)</a:t>
            </a:r>
          </a:p>
          <a:p>
            <a:endParaRPr lang="en-CA" sz="1400" dirty="0" smtClean="0"/>
          </a:p>
          <a:p>
            <a:r>
              <a:rPr lang="en-CA" sz="1400" dirty="0" smtClean="0"/>
              <a:t>This information is withheld in accordance with the following exemptions pursuant to FOIA: section 27(1)(b) FOIA – information likely to prejudice relations between the United Kingdom and any international organisation; … (July 22, 2008)</a:t>
            </a:r>
          </a:p>
          <a:p>
            <a:endParaRPr lang="en-CA" sz="1400" dirty="0" smtClean="0"/>
          </a:p>
          <a:p>
            <a:r>
              <a:rPr lang="en-CA" sz="1400" dirty="0" smtClean="0"/>
              <a:t>The Met Office has liaised with the IPCC Secretariat and has been instructed that the Met Office is not to allow any emails to be released without discussion with and agreement from ALL participants concerned. The Met Office has learned that the majority of IPCC participants have stated categorically that they believed and still believe that these emails and correspondence are private and confidential because they were not, and were not meant to be, processed in accordance with the formal IPCC process.</a:t>
            </a:r>
            <a:r>
              <a:rPr lang="en-US" sz="1400" dirty="0" smtClean="0"/>
              <a:t>(Aug 19, 2008)</a:t>
            </a:r>
            <a:endParaRPr lang="en-CA"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32</a:t>
            </a:fld>
            <a:endParaRPr lang="en-US"/>
          </a:p>
        </p:txBody>
      </p:sp>
      <p:sp>
        <p:nvSpPr>
          <p:cNvPr id="1244162" name="Rectangle 2"/>
          <p:cNvSpPr>
            <a:spLocks noGrp="1" noChangeArrowheads="1"/>
          </p:cNvSpPr>
          <p:nvPr>
            <p:ph type="title"/>
          </p:nvPr>
        </p:nvSpPr>
        <p:spPr>
          <a:xfrm>
            <a:off x="1524000" y="-24"/>
            <a:ext cx="7010400" cy="1527175"/>
          </a:xfrm>
        </p:spPr>
        <p:txBody>
          <a:bodyPr/>
          <a:lstStyle/>
          <a:p>
            <a:r>
              <a:rPr lang="en-US" sz="2800" b="1" dirty="0" smtClean="0"/>
              <a:t>“Delete Any Emails”</a:t>
            </a:r>
            <a:endParaRPr lang="en-US" sz="2800" b="1" dirty="0"/>
          </a:p>
        </p:txBody>
      </p:sp>
      <p:sp>
        <p:nvSpPr>
          <p:cNvPr id="11" name="TextBox 10"/>
          <p:cNvSpPr txBox="1"/>
          <p:nvPr/>
        </p:nvSpPr>
        <p:spPr>
          <a:xfrm>
            <a:off x="1643042" y="1316070"/>
            <a:ext cx="7000924" cy="3970318"/>
          </a:xfrm>
          <a:prstGeom prst="rect">
            <a:avLst/>
          </a:prstGeom>
          <a:noFill/>
        </p:spPr>
        <p:txBody>
          <a:bodyPr wrap="square" rtlCol="0">
            <a:spAutoFit/>
          </a:bodyPr>
          <a:lstStyle/>
          <a:p>
            <a:r>
              <a:rPr lang="en-CA" sz="1400" b="1" dirty="0" smtClean="0"/>
              <a:t>Jones to Mann, May 29, 2008</a:t>
            </a:r>
            <a:r>
              <a:rPr lang="en-CA" sz="1400" dirty="0" smtClean="0"/>
              <a:t>: Mike, Can you delete any emails you may have had with Keith re AR4? Keith will do likewise. …Can you also email Gene and get him to do the same? I don’t have his new email address. We will be getting Caspar to do likewise. …Cheers Phil  891. 1212063122.txt </a:t>
            </a:r>
          </a:p>
          <a:p>
            <a:endParaRPr lang="en-CA" sz="1400" dirty="0" smtClean="0"/>
          </a:p>
          <a:p>
            <a:r>
              <a:rPr lang="en-CA" sz="1400" b="1" dirty="0" smtClean="0"/>
              <a:t>Mann to Jones, May 29, 2008:</a:t>
            </a:r>
            <a:r>
              <a:rPr lang="en-CA" sz="1400" dirty="0" smtClean="0"/>
              <a:t> Hi Phil, … I’ll contact Gene about this ASAP. His new email is: </a:t>
            </a:r>
            <a:r>
              <a:rPr lang="en-CA" sz="1400" dirty="0" err="1" smtClean="0"/>
              <a:t>xxx@xxx</a:t>
            </a:r>
            <a:r>
              <a:rPr lang="en-CA" sz="1400" dirty="0" smtClean="0"/>
              <a:t>. talk to you later, mike 891. 1212063122.txt </a:t>
            </a:r>
          </a:p>
          <a:p>
            <a:endParaRPr lang="en-CA" sz="1400" b="1" dirty="0" smtClean="0"/>
          </a:p>
          <a:p>
            <a:r>
              <a:rPr lang="en-CA" sz="1400" b="1" dirty="0" smtClean="0"/>
              <a:t>Jones to Palmer, May 28, 2008:</a:t>
            </a:r>
            <a:r>
              <a:rPr lang="en-CA" sz="1400" dirty="0" smtClean="0"/>
              <a:t> … </a:t>
            </a:r>
            <a:r>
              <a:rPr lang="en-CA" sz="1400" b="1" dirty="0" smtClean="0"/>
              <a:t>Keith (or you Dave) could say that for (1) Keith didn’t get any additional comments in the drafts other than those supplied by IPCC.</a:t>
            </a:r>
            <a:r>
              <a:rPr lang="en-CA" sz="1400" dirty="0" smtClean="0"/>
              <a:t> On (2) Keith should say that he didn’t get any papers through the IPCC </a:t>
            </a:r>
            <a:r>
              <a:rPr lang="en-CA" sz="1400" dirty="0" err="1" smtClean="0"/>
              <a:t>process.either</a:t>
            </a:r>
            <a:r>
              <a:rPr lang="en-CA" sz="1400" dirty="0" smtClean="0"/>
              <a:t>. I was doing a different chapter from Keith and I didn’t get any. What we did get were papers sent to us directly – so not through IPCC, asking us to refer to them in the IPCC chapters. If only Holland knew how the process really worked!! Every faculty member in ENV and all the post docs and most PhDs do, but seemingly not Holland.  So the answers to both (1) and (2) should be directed to IPCC, but </a:t>
            </a:r>
            <a:r>
              <a:rPr lang="en-CA" sz="1400" b="1" dirty="0" smtClean="0"/>
              <a:t>Keith should say that he didn’t get anything extra that wasn’t in the IPCC comments.  </a:t>
            </a:r>
            <a:r>
              <a:rPr lang="en-CA" sz="1400" dirty="0" smtClean="0"/>
              <a:t>888. 1212009215.txt</a:t>
            </a:r>
            <a:endParaRPr lang="en-CA"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33</a:t>
            </a:fld>
            <a:endParaRPr lang="en-US"/>
          </a:p>
        </p:txBody>
      </p:sp>
      <p:sp>
        <p:nvSpPr>
          <p:cNvPr id="1244162" name="Rectangle 2"/>
          <p:cNvSpPr>
            <a:spLocks noGrp="1" noChangeArrowheads="1"/>
          </p:cNvSpPr>
          <p:nvPr>
            <p:ph type="title"/>
          </p:nvPr>
        </p:nvSpPr>
        <p:spPr>
          <a:xfrm>
            <a:off x="1524000" y="357166"/>
            <a:ext cx="7010400" cy="1527175"/>
          </a:xfrm>
        </p:spPr>
        <p:txBody>
          <a:bodyPr/>
          <a:lstStyle/>
          <a:p>
            <a:r>
              <a:rPr lang="en-US" sz="2800" b="1" dirty="0" smtClean="0"/>
              <a:t>Realclimate; “people working constructively”…” A good way to deal with a problem” </a:t>
            </a:r>
            <a:endParaRPr lang="en-US" sz="2800" b="1" dirty="0"/>
          </a:p>
        </p:txBody>
      </p:sp>
      <p:sp>
        <p:nvSpPr>
          <p:cNvPr id="11" name="TextBox 10"/>
          <p:cNvSpPr txBox="1"/>
          <p:nvPr/>
        </p:nvSpPr>
        <p:spPr>
          <a:xfrm>
            <a:off x="1643042" y="2031580"/>
            <a:ext cx="7000924" cy="3754874"/>
          </a:xfrm>
          <a:prstGeom prst="rect">
            <a:avLst/>
          </a:prstGeom>
          <a:noFill/>
        </p:spPr>
        <p:txBody>
          <a:bodyPr wrap="square" rtlCol="0">
            <a:spAutoFit/>
          </a:bodyPr>
          <a:lstStyle/>
          <a:p>
            <a:r>
              <a:rPr lang="en-CA" sz="1400" dirty="0" smtClean="0"/>
              <a:t>People working constructively to improve joint publications; scientists who are friendly and agree on many of the big picture issues, disagreeing at times about details and engaging in ‘robust’ discussions; Scientists expressing frustration at the misrepresentation of their work in politicized arenas and complaining when media reports get it wrong; Scientists resenting the time they have to take out of their research to deal with over-hyped nonsense. None of this should be shocking…</a:t>
            </a:r>
          </a:p>
          <a:p>
            <a:endParaRPr lang="en-CA" sz="1400" dirty="0" smtClean="0"/>
          </a:p>
          <a:p>
            <a:r>
              <a:rPr lang="en-CA" sz="1400" dirty="0" smtClean="0"/>
              <a:t>Scientists often use the term “trick” to refer to a “a good way to deal with a problem”, rather than something that is “secret”, and so there is nothing problematic in this at all. As for the ‘decline’, it is well known that Keith Briffa’s maximum latewood tree ring density proxy diverges from the temperature records after 1960 (this is more commonly known as the “divergence problem”–see e.g. the recent discussion in </a:t>
            </a:r>
            <a:r>
              <a:rPr lang="en-CA" sz="1400" dirty="0" smtClean="0">
                <a:hlinkClick r:id="rId3"/>
              </a:rPr>
              <a:t>this paper</a:t>
            </a:r>
            <a:r>
              <a:rPr lang="en-CA" sz="1400" dirty="0" smtClean="0"/>
              <a:t>) and has been discussed in the literature since Briffa et al in </a:t>
            </a:r>
            <a:r>
              <a:rPr lang="en-CA" sz="1400" i="1" dirty="0" smtClean="0"/>
              <a:t>Nature</a:t>
            </a:r>
            <a:r>
              <a:rPr lang="en-CA" sz="1400" dirty="0" smtClean="0"/>
              <a:t> in 1998 (Nature, 391, 678-682). Those authors have always recommend not using the post 1960 part of their reconstruction, and so while ‘hiding’ is probably a poor choice of words (since it is ‘hidden’ in plain sight), not using the data in the plot is completely appropriate, as is further research to understand why this happens.</a:t>
            </a:r>
            <a:endParaRPr lang="en-CA"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dirty="0"/>
          </a:p>
        </p:txBody>
      </p:sp>
      <p:pic>
        <p:nvPicPr>
          <p:cNvPr id="4" name="jon_stewart_longintro.avi">
            <a:hlinkClick r:id="" action="ppaction://media"/>
          </p:cNvPr>
          <p:cNvPicPr>
            <a:picLocks noRot="1" noChangeAspect="1"/>
          </p:cNvPicPr>
          <p:nvPr>
            <a:videoFile r:link="rId1"/>
          </p:nvPr>
        </p:nvPicPr>
        <p:blipFill>
          <a:blip r:embed="rId3" cstate="print"/>
          <a:stretch>
            <a:fillRect/>
          </a:stretch>
        </p:blipFill>
        <p:spPr>
          <a:xfrm>
            <a:off x="1970523" y="1214422"/>
            <a:ext cx="6816319" cy="5053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35</a:t>
            </a:fld>
            <a:endParaRPr lang="en-US"/>
          </a:p>
        </p:txBody>
      </p:sp>
      <p:sp>
        <p:nvSpPr>
          <p:cNvPr id="1244162" name="Rectangle 2"/>
          <p:cNvSpPr>
            <a:spLocks noGrp="1" noChangeArrowheads="1"/>
          </p:cNvSpPr>
          <p:nvPr>
            <p:ph type="title"/>
          </p:nvPr>
        </p:nvSpPr>
        <p:spPr>
          <a:xfrm>
            <a:off x="1524000" y="357166"/>
            <a:ext cx="7010400" cy="1527175"/>
          </a:xfrm>
        </p:spPr>
        <p:txBody>
          <a:bodyPr/>
          <a:lstStyle/>
          <a:p>
            <a:r>
              <a:rPr lang="en-US" sz="2800" b="1" dirty="0" smtClean="0"/>
              <a:t>Penn State Inquiry</a:t>
            </a:r>
            <a:endParaRPr lang="en-US" sz="2800" b="1" dirty="0"/>
          </a:p>
        </p:txBody>
      </p:sp>
      <p:sp>
        <p:nvSpPr>
          <p:cNvPr id="11" name="TextBox 10"/>
          <p:cNvSpPr txBox="1"/>
          <p:nvPr/>
        </p:nvSpPr>
        <p:spPr>
          <a:xfrm>
            <a:off x="1643042" y="1643050"/>
            <a:ext cx="7000924" cy="3539430"/>
          </a:xfrm>
          <a:prstGeom prst="rect">
            <a:avLst/>
          </a:prstGeom>
          <a:noFill/>
        </p:spPr>
        <p:txBody>
          <a:bodyPr wrap="square" rtlCol="0">
            <a:spAutoFit/>
          </a:bodyPr>
          <a:lstStyle/>
          <a:p>
            <a:r>
              <a:rPr lang="en-CA" sz="1400" b="1" dirty="0" smtClean="0"/>
              <a:t>[Inquiry, Jan 2010: </a:t>
            </a:r>
            <a:r>
              <a:rPr lang="en-CA" sz="1400" dirty="0" smtClean="0"/>
              <a:t>The trick] is explained as a discussion among Dr. Jones and others including Dr. Mann about how best to put together a graph for a World Meteorological Organization (WMO) report. They were not falsifying data; they were trying to construct an understandable graph for those who were not experts in the field. </a:t>
            </a:r>
            <a:r>
              <a:rPr lang="en-CA" sz="1400" b="1" dirty="0" smtClean="0"/>
              <a:t>The so-called “trick” was nothing more than a statistical method used to bring two or more different kinds of data sets together in a legitimate fashion by a technique that has been reviewed by a broad array of peers in the field. </a:t>
            </a:r>
            <a:r>
              <a:rPr lang="en-CA" sz="1400" dirty="0" smtClean="0"/>
              <a:t>… there is no basis for further examination of this allegation in the context of an investigation in the second phase of RA-10.</a:t>
            </a:r>
          </a:p>
          <a:p>
            <a:endParaRPr lang="en-CA" sz="1400" dirty="0" smtClean="0"/>
          </a:p>
          <a:p>
            <a:r>
              <a:rPr lang="en-CA" sz="1400" b="1" dirty="0" smtClean="0"/>
              <a:t>Mann, realclimate, Dec 2004</a:t>
            </a:r>
            <a:r>
              <a:rPr lang="en-CA" sz="1400" dirty="0" smtClean="0"/>
              <a:t>: No researchers in this field have ever, to our knowledge, “grafted the thermometer record onto” any reconstruction. It is somewhat disappointing to find this specious claim (which we usually find originating from industry-funded climate disinformation websites) appearing in this forum.</a:t>
            </a:r>
          </a:p>
          <a:p>
            <a:endParaRPr lang="en-CA" sz="1400" dirty="0" smtClean="0"/>
          </a:p>
          <a:p>
            <a:endParaRPr lang="en-CA"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36</a:t>
            </a:fld>
            <a:endParaRPr lang="en-US"/>
          </a:p>
        </p:txBody>
      </p:sp>
      <p:sp>
        <p:nvSpPr>
          <p:cNvPr id="1244162" name="Rectangle 2"/>
          <p:cNvSpPr>
            <a:spLocks noGrp="1" noChangeArrowheads="1"/>
          </p:cNvSpPr>
          <p:nvPr>
            <p:ph type="title"/>
          </p:nvPr>
        </p:nvSpPr>
        <p:spPr/>
        <p:txBody>
          <a:bodyPr/>
          <a:lstStyle/>
          <a:p>
            <a:r>
              <a:rPr lang="en-US" sz="2800" b="1" dirty="0" smtClean="0"/>
              <a:t/>
            </a:r>
            <a:br>
              <a:rPr lang="en-US" sz="2800" b="1" dirty="0" smtClean="0"/>
            </a:br>
            <a:r>
              <a:rPr lang="en-US" sz="2800" b="1" dirty="0" smtClean="0"/>
              <a:t/>
            </a:r>
            <a:br>
              <a:rPr lang="en-US" sz="2800" b="1" dirty="0" smtClean="0"/>
            </a:br>
            <a:r>
              <a:rPr lang="en-US" sz="2800" b="1" dirty="0" smtClean="0"/>
              <a:t>Quentin Letts, Daily Mail, March 2010</a:t>
            </a:r>
            <a:br>
              <a:rPr lang="en-US" sz="2800" b="1" dirty="0" smtClean="0"/>
            </a:br>
            <a:r>
              <a:rPr lang="en-US" sz="2800" b="1" dirty="0" smtClean="0"/>
              <a:t/>
            </a:r>
            <a:br>
              <a:rPr lang="en-US" sz="2800" b="1" dirty="0" smtClean="0"/>
            </a:br>
            <a:endParaRPr lang="en-US" sz="2800" b="1" dirty="0"/>
          </a:p>
        </p:txBody>
      </p:sp>
      <p:sp>
        <p:nvSpPr>
          <p:cNvPr id="11" name="TextBox 10"/>
          <p:cNvSpPr txBox="1"/>
          <p:nvPr/>
        </p:nvSpPr>
        <p:spPr>
          <a:xfrm>
            <a:off x="1571604" y="1357298"/>
            <a:ext cx="6858048" cy="4124206"/>
          </a:xfrm>
          <a:prstGeom prst="rect">
            <a:avLst/>
          </a:prstGeom>
          <a:noFill/>
        </p:spPr>
        <p:txBody>
          <a:bodyPr wrap="square" rtlCol="0">
            <a:spAutoFit/>
          </a:bodyPr>
          <a:lstStyle/>
          <a:p>
            <a:r>
              <a:rPr lang="en-CA" sz="1400" dirty="0" smtClean="0"/>
              <a:t>Jones was accompanied by his university’s vice-chancellor, Professor Edward Acton, who provided much-needed comic relief. Professor Acton, a younger version of Professor Calculus from the </a:t>
            </a:r>
            <a:r>
              <a:rPr lang="en-CA" sz="1400" dirty="0" err="1" smtClean="0"/>
              <a:t>Tintin</a:t>
            </a:r>
            <a:r>
              <a:rPr lang="en-CA" sz="1400" dirty="0" smtClean="0"/>
              <a:t> books, beamed and nodded at everything Professor Jones said. ‘I think that answer was spot-on,’ he cried, after listening to one response from the terror-stricken Jones. </a:t>
            </a:r>
          </a:p>
          <a:p>
            <a:endParaRPr lang="en-CA" sz="1400" dirty="0" smtClean="0"/>
          </a:p>
          <a:p>
            <a:r>
              <a:rPr lang="en-CA" sz="1400" dirty="0" smtClean="0"/>
              <a:t>Professor Acton’s left eyebrow started doing a little jiggle of its own. His eyeballs bulged with admiration for the climate-change </a:t>
            </a:r>
            <a:r>
              <a:rPr lang="en-CA" sz="1400" dirty="0" err="1" smtClean="0"/>
              <a:t>supremo</a:t>
            </a:r>
            <a:r>
              <a:rPr lang="en-CA" sz="1400" dirty="0" smtClean="0"/>
              <a:t>. His lips were pulled so wide in wonderment they must nearly have split down the seams like banana skins. </a:t>
            </a:r>
          </a:p>
          <a:p>
            <a:endParaRPr lang="en-CA" sz="1400" dirty="0" smtClean="0"/>
          </a:p>
          <a:p>
            <a:r>
              <a:rPr lang="en-CA" sz="1400" dirty="0" smtClean="0"/>
              <a:t>Others, watching the tremulous Professor Jones, will have been less impressed. </a:t>
            </a:r>
            <a:r>
              <a:rPr lang="en-CA" sz="1600" b="1" dirty="0" smtClean="0"/>
              <a:t>He may be right about man-made climate change. But you do rather hope that politicians sought second, third, even 20th opinions before swallowing his theories and trying to change the world’s industrial output. </a:t>
            </a:r>
          </a:p>
          <a:p>
            <a:endParaRPr lang="en-CA" sz="1400" dirty="0" smtClean="0"/>
          </a:p>
          <a:p>
            <a:r>
              <a:rPr lang="en-CA" sz="1400" u="sng" dirty="0" smtClean="0"/>
              <a:t>http://www.dailymail.co.uk/news/article-1254763/Lord-Lawson-labelled-climate-alarmists.html</a:t>
            </a:r>
            <a:endParaRPr lang="en-CA"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37</a:t>
            </a:fld>
            <a:endParaRPr lang="en-US"/>
          </a:p>
        </p:txBody>
      </p:sp>
      <p:sp>
        <p:nvSpPr>
          <p:cNvPr id="1244162" name="Rectangle 2"/>
          <p:cNvSpPr>
            <a:spLocks noGrp="1" noChangeArrowheads="1"/>
          </p:cNvSpPr>
          <p:nvPr>
            <p:ph type="title"/>
          </p:nvPr>
        </p:nvSpPr>
        <p:spPr>
          <a:xfrm>
            <a:off x="1524000" y="357166"/>
            <a:ext cx="7010400" cy="1527175"/>
          </a:xfrm>
        </p:spPr>
        <p:txBody>
          <a:bodyPr/>
          <a:lstStyle/>
          <a:p>
            <a:r>
              <a:rPr lang="en-US" sz="2800" b="1" dirty="0" smtClean="0"/>
              <a:t>UK Parliamentary Inquiry</a:t>
            </a:r>
            <a:endParaRPr lang="en-US" sz="2800" b="1" dirty="0"/>
          </a:p>
        </p:txBody>
      </p:sp>
      <p:sp>
        <p:nvSpPr>
          <p:cNvPr id="11" name="TextBox 10"/>
          <p:cNvSpPr txBox="1"/>
          <p:nvPr/>
        </p:nvSpPr>
        <p:spPr>
          <a:xfrm>
            <a:off x="1643042" y="2031580"/>
            <a:ext cx="7000924" cy="3323987"/>
          </a:xfrm>
          <a:prstGeom prst="rect">
            <a:avLst/>
          </a:prstGeom>
          <a:noFill/>
        </p:spPr>
        <p:txBody>
          <a:bodyPr wrap="square" rtlCol="0">
            <a:spAutoFit/>
          </a:bodyPr>
          <a:lstStyle/>
          <a:p>
            <a:r>
              <a:rPr lang="en-CA" sz="1400" b="1" dirty="0" smtClean="0"/>
              <a:t>7. </a:t>
            </a:r>
            <a:r>
              <a:rPr lang="en-CA" sz="1400" dirty="0" smtClean="0"/>
              <a:t>Critics of CRU have suggested that Professor Jones’s use of the word “trick” is</a:t>
            </a:r>
          </a:p>
          <a:p>
            <a:r>
              <a:rPr lang="en-CA" sz="1400" dirty="0" smtClean="0"/>
              <a:t>evidence that he was part of a conspiracy to hide evidence that did not fit his view that recent global warming is predominately caused by human activity. The balance of evidence patently fails to support this view</a:t>
            </a:r>
            <a:r>
              <a:rPr lang="en-CA" sz="1400" b="1" dirty="0" smtClean="0"/>
              <a:t>. It appears to be a colloquialism for a “neat” method of handling data</a:t>
            </a:r>
            <a:r>
              <a:rPr lang="en-CA" sz="1400" dirty="0" smtClean="0"/>
              <a:t>. (Paragraph 60)</a:t>
            </a:r>
          </a:p>
          <a:p>
            <a:r>
              <a:rPr lang="en-CA" sz="1400" dirty="0" smtClean="0"/>
              <a:t> </a:t>
            </a:r>
          </a:p>
          <a:p>
            <a:r>
              <a:rPr lang="en-CA" sz="1400" b="1" dirty="0" smtClean="0"/>
              <a:t>8. </a:t>
            </a:r>
            <a:r>
              <a:rPr lang="en-CA" sz="1400" dirty="0" smtClean="0"/>
              <a:t>Critics of CRU have suggested that Professor Jones’s use of the words “hide the decline” is evidence that he was part of a conspiracy to hide evidence that did not fit his view that recent global warming is predominantly caused by human activity. That he has published papers—including a paper in </a:t>
            </a:r>
            <a:r>
              <a:rPr lang="en-CA" sz="1400" i="1" dirty="0" smtClean="0"/>
              <a:t>Nature</a:t>
            </a:r>
            <a:r>
              <a:rPr lang="en-CA" sz="1400" dirty="0" smtClean="0"/>
              <a:t>—dealing with this aspect of the science clearly refutes this allegation. In our view, </a:t>
            </a:r>
            <a:r>
              <a:rPr lang="en-CA" sz="1400" b="1" dirty="0" smtClean="0"/>
              <a:t>it was shorthand for the practice of discarding data known to be erroneous. We expect that this is a matter the Scientific Appraisal Panel will address.</a:t>
            </a:r>
            <a:r>
              <a:rPr lang="en-CA" sz="1400" dirty="0" smtClean="0"/>
              <a:t> (Paragraph 66)</a:t>
            </a:r>
          </a:p>
          <a:p>
            <a:endParaRPr lang="en-CA" sz="1400" dirty="0" smtClean="0"/>
          </a:p>
          <a:p>
            <a:endParaRPr lang="en-CA"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38</a:t>
            </a:fld>
            <a:endParaRPr lang="en-US"/>
          </a:p>
        </p:txBody>
      </p:sp>
      <p:sp>
        <p:nvSpPr>
          <p:cNvPr id="1244162" name="Rectangle 2"/>
          <p:cNvSpPr>
            <a:spLocks noGrp="1" noChangeArrowheads="1"/>
          </p:cNvSpPr>
          <p:nvPr>
            <p:ph type="title"/>
          </p:nvPr>
        </p:nvSpPr>
        <p:spPr>
          <a:xfrm>
            <a:off x="1524000" y="357166"/>
            <a:ext cx="7010400" cy="1527175"/>
          </a:xfrm>
        </p:spPr>
        <p:txBody>
          <a:bodyPr/>
          <a:lstStyle/>
          <a:p>
            <a:r>
              <a:rPr lang="en-US" sz="2800" b="1" dirty="0" err="1" smtClean="0"/>
              <a:t>Oxburgh</a:t>
            </a:r>
            <a:r>
              <a:rPr lang="en-US" sz="2800" b="1" dirty="0" smtClean="0"/>
              <a:t> “Science Appraisal” Panel: “Regrettable” but no fault</a:t>
            </a:r>
            <a:endParaRPr lang="en-US" sz="2800" b="1" dirty="0"/>
          </a:p>
        </p:txBody>
      </p:sp>
      <p:sp>
        <p:nvSpPr>
          <p:cNvPr id="11" name="TextBox 10"/>
          <p:cNvSpPr txBox="1"/>
          <p:nvPr/>
        </p:nvSpPr>
        <p:spPr>
          <a:xfrm>
            <a:off x="1643042" y="2000240"/>
            <a:ext cx="6929486" cy="2031325"/>
          </a:xfrm>
          <a:prstGeom prst="rect">
            <a:avLst/>
          </a:prstGeom>
          <a:noFill/>
        </p:spPr>
        <p:txBody>
          <a:bodyPr wrap="square" rtlCol="0">
            <a:spAutoFit/>
          </a:bodyPr>
          <a:lstStyle/>
          <a:p>
            <a:r>
              <a:rPr lang="en-CA" sz="1400" dirty="0" smtClean="0"/>
              <a:t>Recent public discussion of climate change and summaries and popularizations of the work of CRU and others often contain oversimplifications that omit serious discussion of uncertainties emphasized by the original authors. CRU publications repeatedly emphasize the discrepancy between instrumental and tree-based proxy reconstructions of temperature during the late 20th century, but </a:t>
            </a:r>
            <a:r>
              <a:rPr lang="en-CA" sz="1400" b="1" dirty="0" smtClean="0"/>
              <a:t>presentations of this work by the IPCC and others have sometimes neglected to highlight this issue.</a:t>
            </a:r>
            <a:r>
              <a:rPr lang="en-CA" sz="1400" dirty="0" smtClean="0"/>
              <a:t> While we find this </a:t>
            </a:r>
            <a:r>
              <a:rPr lang="en-CA" sz="1400" b="1" dirty="0" smtClean="0"/>
              <a:t>regrettable</a:t>
            </a:r>
            <a:r>
              <a:rPr lang="en-CA" sz="1400" dirty="0" smtClean="0"/>
              <a:t>, we could find no such fault with the peer-reviewed papers </a:t>
            </a:r>
            <a:r>
              <a:rPr lang="en-CA" sz="1400" b="1" dirty="0" smtClean="0"/>
              <a:t>we examined.</a:t>
            </a:r>
          </a:p>
          <a:p>
            <a:endParaRPr lang="en-CA"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39</a:t>
            </a:fld>
            <a:endParaRPr lang="en-US"/>
          </a:p>
        </p:txBody>
      </p:sp>
      <p:sp>
        <p:nvSpPr>
          <p:cNvPr id="1244162" name="Rectangle 2"/>
          <p:cNvSpPr>
            <a:spLocks noGrp="1" noChangeArrowheads="1"/>
          </p:cNvSpPr>
          <p:nvPr>
            <p:ph type="title"/>
          </p:nvPr>
        </p:nvSpPr>
        <p:spPr/>
        <p:txBody>
          <a:bodyPr/>
          <a:lstStyle/>
          <a:p>
            <a:r>
              <a:rPr lang="en-US" sz="2800" b="1" dirty="0" smtClean="0"/>
              <a:t>Climategate:  </a:t>
            </a:r>
            <a:br>
              <a:rPr lang="en-US" sz="2800" b="1" dirty="0" smtClean="0"/>
            </a:br>
            <a:r>
              <a:rPr lang="en-US" sz="2800" b="1" dirty="0" smtClean="0"/>
              <a:t>George </a:t>
            </a:r>
            <a:r>
              <a:rPr lang="en-US" sz="2800" b="1" dirty="0" err="1" smtClean="0"/>
              <a:t>Monbiot</a:t>
            </a:r>
            <a:r>
              <a:rPr lang="en-US" sz="2800" b="1" dirty="0" smtClean="0"/>
              <a:t/>
            </a:r>
            <a:br>
              <a:rPr lang="en-US" sz="2800" b="1" dirty="0" smtClean="0"/>
            </a:br>
            <a:endParaRPr lang="en-US" sz="2800" b="1" dirty="0"/>
          </a:p>
        </p:txBody>
      </p:sp>
      <p:sp>
        <p:nvSpPr>
          <p:cNvPr id="1244166" name="Text Box 6"/>
          <p:cNvSpPr txBox="1">
            <a:spLocks noChangeArrowheads="1"/>
          </p:cNvSpPr>
          <p:nvPr/>
        </p:nvSpPr>
        <p:spPr bwMode="auto">
          <a:xfrm>
            <a:off x="1476375" y="4724400"/>
            <a:ext cx="7127875"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6" name="Picture 15" descr="monbiot_pretending.jpg"/>
          <p:cNvPicPr>
            <a:picLocks noChangeAspect="1"/>
          </p:cNvPicPr>
          <p:nvPr/>
        </p:nvPicPr>
        <p:blipFill>
          <a:blip r:embed="rId3" cstate="print"/>
          <a:stretch>
            <a:fillRect/>
          </a:stretch>
        </p:blipFill>
        <p:spPr>
          <a:xfrm>
            <a:off x="5500694" y="472736"/>
            <a:ext cx="3143272" cy="1313190"/>
          </a:xfrm>
          <a:prstGeom prst="rect">
            <a:avLst/>
          </a:prstGeom>
        </p:spPr>
      </p:pic>
      <p:sp>
        <p:nvSpPr>
          <p:cNvPr id="11" name="TextBox 10"/>
          <p:cNvSpPr txBox="1"/>
          <p:nvPr/>
        </p:nvSpPr>
        <p:spPr>
          <a:xfrm>
            <a:off x="1428728" y="2103018"/>
            <a:ext cx="7358114" cy="3539430"/>
          </a:xfrm>
          <a:prstGeom prst="rect">
            <a:avLst/>
          </a:prstGeom>
          <a:noFill/>
        </p:spPr>
        <p:txBody>
          <a:bodyPr wrap="square" rtlCol="0">
            <a:spAutoFit/>
          </a:bodyPr>
          <a:lstStyle/>
          <a:p>
            <a:r>
              <a:rPr lang="en-CA" sz="1400" dirty="0" smtClean="0"/>
              <a:t>It’s no use pretending that this isn’t a major blow. The emails extracted by a hacker from the climatic research unit at the University of East Anglia could scarcely be more damaging.  I am now convinced that they are genuine, and I’m dismayed and deeply shaken by them. .. … there are some messages that require no spin to make them look bad. (Nov. 23)</a:t>
            </a:r>
          </a:p>
          <a:p>
            <a:endParaRPr lang="en-CA" sz="1400" dirty="0" smtClean="0"/>
          </a:p>
          <a:p>
            <a:r>
              <a:rPr lang="en-CA" sz="1400" dirty="0" smtClean="0"/>
              <a:t>I have seldom felt so alone. Confronted with crisis, most of the environmentalists I know have gone into denial. The emails…, they say, are a storm in a tea cup, no big deal, exaggerated out of all recognition. It is true that climate change deniers have made wild claims which the material can't possibly support (the end of global warming, the death of climate science). But it is also true that the </a:t>
            </a:r>
            <a:r>
              <a:rPr lang="en-CA" sz="1400" u="sng" dirty="0" smtClean="0">
                <a:hlinkClick r:id="rId4" tooltip="emails are very damaging"/>
              </a:rPr>
              <a:t>emails are very damaging</a:t>
            </a:r>
            <a:r>
              <a:rPr lang="en-CA" sz="1400" dirty="0" smtClean="0"/>
              <a:t>.</a:t>
            </a:r>
          </a:p>
          <a:p>
            <a:endParaRPr lang="en-CA" sz="1400" dirty="0" smtClean="0"/>
          </a:p>
          <a:p>
            <a:r>
              <a:rPr lang="en-CA" sz="1400" dirty="0" smtClean="0"/>
              <a:t>The response of the greens and most of the scientists I know is profoundly ironic, as we spend so much of our time confronting other people's denial. Pretending that this isn't a real crisis isn't going to make it go away. Nor is an attempt to justify the emails with technicalities. We'll be able to get past this only by grasping reality, apologising where appropriate and demonstrating that it cannot happen again. (Nov 25)</a:t>
            </a:r>
            <a:endParaRPr lang="en-CA" dirty="0"/>
          </a:p>
        </p:txBody>
      </p:sp>
      <p:pic>
        <p:nvPicPr>
          <p:cNvPr id="3074" name="Picture 2"/>
          <p:cNvPicPr>
            <a:picLocks noChangeAspect="1" noChangeArrowheads="1"/>
          </p:cNvPicPr>
          <p:nvPr/>
        </p:nvPicPr>
        <p:blipFill>
          <a:blip r:embed="rId5" cstate="print"/>
          <a:srcRect/>
          <a:stretch>
            <a:fillRect/>
          </a:stretch>
        </p:blipFill>
        <p:spPr bwMode="auto">
          <a:xfrm>
            <a:off x="5643570" y="285728"/>
            <a:ext cx="1333500"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4</a:t>
            </a:fld>
            <a:endParaRPr lang="en-US"/>
          </a:p>
        </p:txBody>
      </p:sp>
      <p:sp>
        <p:nvSpPr>
          <p:cNvPr id="1257474" name="Rectangle 2"/>
          <p:cNvSpPr>
            <a:spLocks noGrp="1" noChangeArrowheads="1"/>
          </p:cNvSpPr>
          <p:nvPr>
            <p:ph type="title"/>
          </p:nvPr>
        </p:nvSpPr>
        <p:spPr/>
        <p:txBody>
          <a:bodyPr/>
          <a:lstStyle/>
          <a:p>
            <a:r>
              <a:rPr lang="en-US" sz="3200" b="1" dirty="0" smtClean="0"/>
              <a:t>The Briffa Reconstruction</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pic>
        <p:nvPicPr>
          <p:cNvPr id="14" name="Picture 13" descr="briffa_1998b_nature_volcanic_figure1.gif"/>
          <p:cNvPicPr>
            <a:picLocks noChangeAspect="1"/>
          </p:cNvPicPr>
          <p:nvPr/>
        </p:nvPicPr>
        <p:blipFill>
          <a:blip r:embed="rId5" cstate="print"/>
          <a:stretch>
            <a:fillRect/>
          </a:stretch>
        </p:blipFill>
        <p:spPr>
          <a:xfrm>
            <a:off x="1643042" y="1928802"/>
            <a:ext cx="4587340" cy="2071702"/>
          </a:xfrm>
          <a:prstGeom prst="rect">
            <a:avLst/>
          </a:prstGeom>
        </p:spPr>
      </p:pic>
      <p:pic>
        <p:nvPicPr>
          <p:cNvPr id="15" name="Picture 14"/>
          <p:cNvPicPr/>
          <p:nvPr/>
        </p:nvPicPr>
        <p:blipFill>
          <a:blip r:embed="rId6" cstate="print"/>
          <a:srcRect/>
          <a:stretch>
            <a:fillRect/>
          </a:stretch>
        </p:blipFill>
        <p:spPr bwMode="auto">
          <a:xfrm>
            <a:off x="6072230" y="2071678"/>
            <a:ext cx="2714612" cy="1714512"/>
          </a:xfrm>
          <a:prstGeom prst="rect">
            <a:avLst/>
          </a:prstGeom>
          <a:noFill/>
          <a:ln w="9525">
            <a:noFill/>
            <a:miter lim="800000"/>
            <a:headEnd/>
            <a:tailEnd/>
          </a:ln>
        </p:spPr>
      </p:pic>
      <p:sp>
        <p:nvSpPr>
          <p:cNvPr id="16" name="TextBox 15"/>
          <p:cNvSpPr txBox="1"/>
          <p:nvPr/>
        </p:nvSpPr>
        <p:spPr>
          <a:xfrm>
            <a:off x="1714480" y="4572008"/>
            <a:ext cx="6715172" cy="1200329"/>
          </a:xfrm>
          <a:prstGeom prst="rect">
            <a:avLst/>
          </a:prstGeom>
          <a:noFill/>
        </p:spPr>
        <p:txBody>
          <a:bodyPr wrap="square" rtlCol="0">
            <a:spAutoFit/>
          </a:bodyPr>
          <a:lstStyle/>
          <a:p>
            <a:r>
              <a:rPr lang="en-CA" dirty="0" smtClean="0"/>
              <a:t>Left – Briffa et al 1998 (Nature 393)  Figure 1 showing temperature reconstruction; right – Briffa 1998 (Proc Roy Soc London) Figure 6 (in standard deviation units) showing “divergence problem”</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p:txBody>
          <a:bodyPr/>
          <a:lstStyle/>
          <a:p>
            <a:fld id="{2579AF19-08C2-4F0B-9DC7-5BE0C5B55E8D}" type="slidenum">
              <a:rPr lang="en-US"/>
              <a:pPr/>
              <a:t>40</a:t>
            </a:fld>
            <a:endParaRPr lang="en-US"/>
          </a:p>
        </p:txBody>
      </p:sp>
      <p:sp>
        <p:nvSpPr>
          <p:cNvPr id="1236995" name="Rectangle 3"/>
          <p:cNvSpPr>
            <a:spLocks noGrp="1" noChangeArrowheads="1"/>
          </p:cNvSpPr>
          <p:nvPr>
            <p:ph type="subTitle" idx="1"/>
          </p:nvPr>
        </p:nvSpPr>
        <p:spPr>
          <a:xfrm>
            <a:off x="2195513" y="1700213"/>
            <a:ext cx="5678487" cy="2665412"/>
          </a:xfrm>
        </p:spPr>
        <p:txBody>
          <a:bodyPr/>
          <a:lstStyle/>
          <a:p>
            <a:pPr>
              <a:lnSpc>
                <a:spcPct val="90000"/>
              </a:lnSpc>
            </a:pPr>
            <a:r>
              <a:rPr lang="en-US" sz="2800" dirty="0"/>
              <a:t>Visit </a:t>
            </a:r>
            <a:r>
              <a:rPr lang="en-US" sz="2800" dirty="0">
                <a:hlinkClick r:id="rId3"/>
              </a:rPr>
              <a:t>www.climateaudit.org</a:t>
            </a:r>
            <a:r>
              <a:rPr lang="en-US" sz="2800" dirty="0"/>
              <a:t> for ongoing discussion.</a:t>
            </a:r>
          </a:p>
          <a:p>
            <a:pPr>
              <a:lnSpc>
                <a:spcPct val="90000"/>
              </a:lnSpc>
            </a:pPr>
            <a:endParaRPr lang="en-US" sz="2800" dirty="0"/>
          </a:p>
          <a:p>
            <a:pPr>
              <a:lnSpc>
                <a:spcPct val="90000"/>
              </a:lnSpc>
            </a:pP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5</a:t>
            </a:fld>
            <a:endParaRPr lang="en-US"/>
          </a:p>
        </p:txBody>
      </p:sp>
      <p:sp>
        <p:nvSpPr>
          <p:cNvPr id="1257474" name="Rectangle 2"/>
          <p:cNvSpPr>
            <a:spLocks noGrp="1" noChangeArrowheads="1"/>
          </p:cNvSpPr>
          <p:nvPr>
            <p:ph type="title"/>
          </p:nvPr>
        </p:nvSpPr>
        <p:spPr/>
        <p:txBody>
          <a:bodyPr/>
          <a:lstStyle/>
          <a:p>
            <a:r>
              <a:rPr lang="en-US" sz="3200" b="1" dirty="0" smtClean="0"/>
              <a:t>The MBH98 Reconstruction</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714480" y="4800439"/>
            <a:ext cx="6715172" cy="923330"/>
          </a:xfrm>
          <a:prstGeom prst="rect">
            <a:avLst/>
          </a:prstGeom>
          <a:noFill/>
        </p:spPr>
        <p:txBody>
          <a:bodyPr wrap="square" rtlCol="0">
            <a:spAutoFit/>
          </a:bodyPr>
          <a:lstStyle/>
          <a:p>
            <a:r>
              <a:rPr lang="en-CA" b="1" dirty="0" smtClean="0"/>
              <a:t>Above</a:t>
            </a:r>
            <a:r>
              <a:rPr lang="en-CA" dirty="0" smtClean="0"/>
              <a:t> - Mann et al 1998 (Nature)  Figure 5b showing temperature reconstruction together with instrumental temperature (dashed</a:t>
            </a:r>
            <a:endParaRPr lang="en-CA" dirty="0"/>
          </a:p>
        </p:txBody>
      </p:sp>
      <p:pic>
        <p:nvPicPr>
          <p:cNvPr id="12" name="Picture 11" descr="mbh98_figure5b.gif"/>
          <p:cNvPicPr>
            <a:picLocks noChangeAspect="1"/>
          </p:cNvPicPr>
          <p:nvPr/>
        </p:nvPicPr>
        <p:blipFill>
          <a:blip r:embed="rId5" cstate="print"/>
          <a:stretch>
            <a:fillRect/>
          </a:stretch>
        </p:blipFill>
        <p:spPr>
          <a:xfrm>
            <a:off x="2357422" y="1561752"/>
            <a:ext cx="5214974" cy="29673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6</a:t>
            </a:fld>
            <a:endParaRPr lang="en-US"/>
          </a:p>
        </p:txBody>
      </p:sp>
      <p:sp>
        <p:nvSpPr>
          <p:cNvPr id="1244162" name="Rectangle 2"/>
          <p:cNvSpPr>
            <a:spLocks noGrp="1" noChangeArrowheads="1"/>
          </p:cNvSpPr>
          <p:nvPr>
            <p:ph type="title"/>
          </p:nvPr>
        </p:nvSpPr>
        <p:spPr/>
        <p:txBody>
          <a:bodyPr/>
          <a:lstStyle/>
          <a:p>
            <a:r>
              <a:rPr lang="en-US" sz="2800" b="1" dirty="0" smtClean="0"/>
              <a:t>Different  Fortunes</a:t>
            </a:r>
            <a:endParaRPr lang="en-US" sz="2800" b="1" dirty="0"/>
          </a:p>
        </p:txBody>
      </p:sp>
      <p:sp>
        <p:nvSpPr>
          <p:cNvPr id="11" name="TextBox 10"/>
          <p:cNvSpPr txBox="1"/>
          <p:nvPr/>
        </p:nvSpPr>
        <p:spPr>
          <a:xfrm>
            <a:off x="1714480" y="1571612"/>
            <a:ext cx="6715172" cy="4031873"/>
          </a:xfrm>
          <a:prstGeom prst="rect">
            <a:avLst/>
          </a:prstGeom>
          <a:noFill/>
        </p:spPr>
        <p:txBody>
          <a:bodyPr wrap="square" rtlCol="0">
            <a:spAutoFit/>
          </a:bodyPr>
          <a:lstStyle/>
          <a:p>
            <a:r>
              <a:rPr lang="en-CA" sz="1600" b="1" dirty="0" smtClean="0"/>
              <a:t>Mann to Jones, Sep 17 1998 :</a:t>
            </a:r>
            <a:r>
              <a:rPr lang="en-CA" sz="1600" dirty="0" smtClean="0"/>
              <a:t> I share Phil's concern about getting things "straightened out" before the IPCC report. As one of the lead authors on the "observed climate variation and change" chapter for the 3rd assessment report … 66. 0906042912.txt</a:t>
            </a:r>
          </a:p>
          <a:p>
            <a:endParaRPr lang="en-CA" sz="1600" b="1" dirty="0" smtClean="0"/>
          </a:p>
          <a:p>
            <a:r>
              <a:rPr lang="en-CA" sz="1600" b="1" dirty="0" smtClean="0"/>
              <a:t>Briffa to Bradley, Sep 18, 1998.   </a:t>
            </a:r>
            <a:r>
              <a:rPr lang="en-CA" sz="1600" dirty="0" smtClean="0"/>
              <a:t>Also I must write my application to NERC for a fellowship - if this fails Sarah and I are unemployed after December as things stand. God knows there is little chance of success but the application must be in be the end of September and I have not started it yet. This is a big deal for me and I am putting you down as my primary suggested scientific referee. 68. 0906137836.txt</a:t>
            </a:r>
          </a:p>
          <a:p>
            <a:endParaRPr lang="en-CA" sz="1600" dirty="0" smtClean="0"/>
          </a:p>
          <a:p>
            <a:endParaRPr lang="en-CA" sz="1600" dirty="0" smtClean="0"/>
          </a:p>
          <a:p>
            <a:endParaRPr lang="en-CA" sz="1600" dirty="0" smtClean="0"/>
          </a:p>
          <a:p>
            <a:endParaRPr lang="en-CA" sz="1600" dirty="0" smtClean="0"/>
          </a:p>
          <a:p>
            <a:endParaRPr lang="en-CA"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7</a:t>
            </a:fld>
            <a:endParaRPr lang="en-US"/>
          </a:p>
        </p:txBody>
      </p:sp>
      <p:sp>
        <p:nvSpPr>
          <p:cNvPr id="1257474" name="Rectangle 2"/>
          <p:cNvSpPr>
            <a:spLocks noGrp="1" noChangeArrowheads="1"/>
          </p:cNvSpPr>
          <p:nvPr>
            <p:ph type="title"/>
          </p:nvPr>
        </p:nvSpPr>
        <p:spPr/>
        <p:txBody>
          <a:bodyPr/>
          <a:lstStyle/>
          <a:p>
            <a:r>
              <a:rPr lang="en-US" sz="3200" b="1" dirty="0" smtClean="0"/>
              <a:t>MBH99: the “warmest year”</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714480" y="4572008"/>
            <a:ext cx="6715172" cy="1754326"/>
          </a:xfrm>
          <a:prstGeom prst="rect">
            <a:avLst/>
          </a:prstGeom>
          <a:noFill/>
        </p:spPr>
        <p:txBody>
          <a:bodyPr wrap="square" rtlCol="0">
            <a:spAutoFit/>
          </a:bodyPr>
          <a:lstStyle/>
          <a:p>
            <a:r>
              <a:rPr lang="en-CA" b="1" dirty="0" smtClean="0"/>
              <a:t>Above</a:t>
            </a:r>
            <a:r>
              <a:rPr lang="en-CA" dirty="0" smtClean="0"/>
              <a:t> - Mann et al 1999 (GRL) Figure 3.  </a:t>
            </a:r>
          </a:p>
          <a:p>
            <a:pPr>
              <a:buFont typeface="Arial" pitchFamily="34" charset="0"/>
              <a:buChar char="•"/>
            </a:pPr>
            <a:r>
              <a:rPr lang="en-CA" dirty="0" smtClean="0"/>
              <a:t>“startling revelations” </a:t>
            </a:r>
          </a:p>
          <a:p>
            <a:pPr>
              <a:buFont typeface="Arial" pitchFamily="34" charset="0"/>
              <a:buChar char="•"/>
            </a:pPr>
            <a:r>
              <a:rPr lang="en-CA" b="1" dirty="0" smtClean="0"/>
              <a:t>“</a:t>
            </a:r>
            <a:r>
              <a:rPr lang="en-CA" dirty="0" smtClean="0"/>
              <a:t>1990s were the warmest decade of the millennium, with 1998 the warmest year so far”” </a:t>
            </a:r>
          </a:p>
          <a:p>
            <a:pPr>
              <a:buFont typeface="Arial" pitchFamily="34" charset="0"/>
              <a:buChar char="•"/>
            </a:pPr>
            <a:r>
              <a:rPr lang="en-CA" dirty="0" smtClean="0"/>
              <a:t>"even the warmer intervals in the reconstruction pale in comparison with mid-to-late 20th-century temperatures," </a:t>
            </a:r>
            <a:endParaRPr lang="en-CA" dirty="0"/>
          </a:p>
        </p:txBody>
      </p:sp>
      <p:pic>
        <p:nvPicPr>
          <p:cNvPr id="11" name="Picture 10" descr="mbh99_figure3.gif"/>
          <p:cNvPicPr/>
          <p:nvPr/>
        </p:nvPicPr>
        <p:blipFill>
          <a:blip r:embed="rId5" cstate="print"/>
          <a:stretch>
            <a:fillRect/>
          </a:stretch>
        </p:blipFill>
        <p:spPr>
          <a:xfrm>
            <a:off x="2071670" y="1285860"/>
            <a:ext cx="5357850" cy="32861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FC5090BB-8F42-4182-A46E-FE89FBB1B1B3}" type="slidenum">
              <a:rPr lang="en-US"/>
              <a:pPr/>
              <a:t>8</a:t>
            </a:fld>
            <a:endParaRPr lang="en-US"/>
          </a:p>
        </p:txBody>
      </p:sp>
      <p:sp>
        <p:nvSpPr>
          <p:cNvPr id="1257474" name="Rectangle 2"/>
          <p:cNvSpPr>
            <a:spLocks noGrp="1" noChangeArrowheads="1"/>
          </p:cNvSpPr>
          <p:nvPr>
            <p:ph type="title"/>
          </p:nvPr>
        </p:nvSpPr>
        <p:spPr/>
        <p:txBody>
          <a:bodyPr/>
          <a:lstStyle/>
          <a:p>
            <a:r>
              <a:rPr lang="en-US" sz="3200" b="1" dirty="0" smtClean="0"/>
              <a:t>First Bite of the Poison Apple - Briffa  and Osborn 1999 (Science)</a:t>
            </a:r>
            <a:endParaRPr lang="en-US" sz="3200" b="1" dirty="0"/>
          </a:p>
        </p:txBody>
      </p:sp>
      <p:sp>
        <p:nvSpPr>
          <p:cNvPr id="12574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7" name="Picture 5"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sp>
        <p:nvSpPr>
          <p:cNvPr id="12574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pic>
        <p:nvPicPr>
          <p:cNvPr id="1257479" name="Picture 7" descr="\tilde{\beta} "/>
          <p:cNvPicPr>
            <a:picLocks noChangeAspect="1" noChangeArrowheads="1"/>
          </p:cNvPicPr>
          <p:nvPr/>
        </p:nvPicPr>
        <p:blipFill>
          <a:blip r:embed="rId3" r:link="rId4" cstate="print"/>
          <a:srcRect/>
          <a:stretch>
            <a:fillRect/>
          </a:stretch>
        </p:blipFill>
        <p:spPr bwMode="auto">
          <a:xfrm>
            <a:off x="0" y="0"/>
            <a:ext cx="161925" cy="219075"/>
          </a:xfrm>
          <a:prstGeom prst="rect">
            <a:avLst/>
          </a:prstGeom>
          <a:noFill/>
        </p:spPr>
      </p:pic>
      <p:pic>
        <p:nvPicPr>
          <p:cNvPr id="1257480" name="Picture 8" descr="\tilde{\beta} "/>
          <p:cNvPicPr>
            <a:picLocks noGrp="1" noChangeAspect="1" noChangeArrowheads="1"/>
          </p:cNvPicPr>
          <p:nvPr>
            <p:ph sz="half" idx="2"/>
          </p:nvPr>
        </p:nvPicPr>
        <p:blipFill>
          <a:blip r:embed="rId3" cstate="print"/>
          <a:srcRect/>
          <a:stretch>
            <a:fillRect/>
          </a:stretch>
        </p:blipFill>
        <p:spPr>
          <a:xfrm>
            <a:off x="6738938" y="3852863"/>
            <a:ext cx="161925" cy="219075"/>
          </a:xfrm>
          <a:noFill/>
          <a:ln/>
        </p:spPr>
      </p:pic>
      <p:sp>
        <p:nvSpPr>
          <p:cNvPr id="16" name="TextBox 15"/>
          <p:cNvSpPr txBox="1"/>
          <p:nvPr/>
        </p:nvSpPr>
        <p:spPr>
          <a:xfrm>
            <a:off x="1714480" y="5291752"/>
            <a:ext cx="6715172" cy="923330"/>
          </a:xfrm>
          <a:prstGeom prst="rect">
            <a:avLst/>
          </a:prstGeom>
          <a:noFill/>
        </p:spPr>
        <p:txBody>
          <a:bodyPr wrap="square" rtlCol="0">
            <a:spAutoFit/>
          </a:bodyPr>
          <a:lstStyle/>
          <a:p>
            <a:r>
              <a:rPr lang="en-CA" b="1" dirty="0" smtClean="0"/>
              <a:t>Above</a:t>
            </a:r>
            <a:r>
              <a:rPr lang="en-CA" dirty="0" smtClean="0"/>
              <a:t> – Excerpt from Briffa and Osborn 1999 (Science ) Figure 1.  Briffa reconstruction is in pale blue; post-1960 data is deleted. Mann reconstruction is in purple.</a:t>
            </a:r>
          </a:p>
        </p:txBody>
      </p:sp>
      <p:pic>
        <p:nvPicPr>
          <p:cNvPr id="12" name="Picture 11" descr="briffa_osborn_1999_science_fig1_excerpt_spliced.png"/>
          <p:cNvPicPr>
            <a:picLocks noChangeAspect="1"/>
          </p:cNvPicPr>
          <p:nvPr/>
        </p:nvPicPr>
        <p:blipFill>
          <a:blip r:embed="rId5" cstate="print"/>
          <a:stretch>
            <a:fillRect/>
          </a:stretch>
        </p:blipFill>
        <p:spPr>
          <a:xfrm>
            <a:off x="1571604" y="1785926"/>
            <a:ext cx="6407354" cy="32861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B6C2A5A-8023-4BED-BC55-55134AD1CA9B}" type="slidenum">
              <a:rPr lang="en-US"/>
              <a:pPr/>
              <a:t>9</a:t>
            </a:fld>
            <a:endParaRPr lang="en-US"/>
          </a:p>
        </p:txBody>
      </p:sp>
      <p:sp>
        <p:nvSpPr>
          <p:cNvPr id="1244162" name="Rectangle 2"/>
          <p:cNvSpPr>
            <a:spLocks noGrp="1" noChangeArrowheads="1"/>
          </p:cNvSpPr>
          <p:nvPr>
            <p:ph type="title"/>
          </p:nvPr>
        </p:nvSpPr>
        <p:spPr/>
        <p:txBody>
          <a:bodyPr/>
          <a:lstStyle/>
          <a:p>
            <a:r>
              <a:rPr lang="en-US" sz="2800" b="1" dirty="0" smtClean="0"/>
              <a:t>“Better that nothing appear than something unacceptable to us”</a:t>
            </a:r>
            <a:endParaRPr lang="en-US" sz="2800" b="1" dirty="0"/>
          </a:p>
        </p:txBody>
      </p:sp>
      <p:sp>
        <p:nvSpPr>
          <p:cNvPr id="11" name="TextBox 10"/>
          <p:cNvSpPr txBox="1"/>
          <p:nvPr/>
        </p:nvSpPr>
        <p:spPr>
          <a:xfrm>
            <a:off x="1571604" y="1571612"/>
            <a:ext cx="6858048" cy="4939814"/>
          </a:xfrm>
          <a:prstGeom prst="rect">
            <a:avLst/>
          </a:prstGeom>
          <a:noFill/>
        </p:spPr>
        <p:txBody>
          <a:bodyPr wrap="square" rtlCol="0">
            <a:spAutoFit/>
          </a:bodyPr>
          <a:lstStyle/>
          <a:p>
            <a:r>
              <a:rPr lang="en-CA" sz="1500" b="1" dirty="0" smtClean="0"/>
              <a:t>Mann to </a:t>
            </a:r>
            <a:r>
              <a:rPr lang="en-CA" sz="1500" b="1" dirty="0" err="1" smtClean="0"/>
              <a:t>Sciencemag</a:t>
            </a:r>
            <a:r>
              <a:rPr lang="en-CA" sz="1400" b="1" dirty="0" smtClean="0"/>
              <a:t> Apr 18, 1999 </a:t>
            </a:r>
            <a:r>
              <a:rPr lang="en-CA" sz="1500" dirty="0" smtClean="0"/>
              <a:t>: </a:t>
            </a:r>
            <a:r>
              <a:rPr lang="en-CA" sz="1600" dirty="0" smtClean="0"/>
              <a:t>"Better that nothing appear, than something </a:t>
            </a:r>
            <a:r>
              <a:rPr lang="en-CA" sz="1600" dirty="0" err="1" smtClean="0"/>
              <a:t>unnacceptable</a:t>
            </a:r>
            <a:r>
              <a:rPr lang="en-CA" sz="1600" dirty="0" smtClean="0"/>
              <a:t> to us“ (99. 0924532891.txt)</a:t>
            </a:r>
            <a:endParaRPr lang="en-CA" sz="1500" dirty="0" smtClean="0"/>
          </a:p>
          <a:p>
            <a:endParaRPr lang="en-CA" sz="1500" dirty="0" smtClean="0"/>
          </a:p>
          <a:p>
            <a:r>
              <a:rPr lang="en-CA" sz="1600" b="1" dirty="0" smtClean="0"/>
              <a:t>Bradley to </a:t>
            </a:r>
            <a:r>
              <a:rPr lang="en-CA" sz="1600" b="1" dirty="0" err="1" smtClean="0"/>
              <a:t>Sciencemag</a:t>
            </a:r>
            <a:r>
              <a:rPr lang="en-CA" sz="1600" b="1" dirty="0" smtClean="0"/>
              <a:t> Apr 18, 1999 </a:t>
            </a:r>
            <a:r>
              <a:rPr lang="en-CA" sz="1600" dirty="0" smtClean="0"/>
              <a:t>:  I would like to </a:t>
            </a:r>
            <a:r>
              <a:rPr lang="en-CA" sz="1600" dirty="0" err="1" smtClean="0"/>
              <a:t>diasassociate</a:t>
            </a:r>
            <a:r>
              <a:rPr lang="en-CA" sz="1600" dirty="0" smtClean="0"/>
              <a:t> myself from Mike Mann's view that "</a:t>
            </a:r>
            <a:r>
              <a:rPr lang="en-CA" sz="1600" dirty="0" err="1" smtClean="0"/>
              <a:t>xxxxxxxxxxx</a:t>
            </a:r>
            <a:r>
              <a:rPr lang="en-CA" sz="1600" dirty="0" smtClean="0"/>
              <a:t>" and that they "</a:t>
            </a:r>
            <a:r>
              <a:rPr lang="en-CA" sz="1600" dirty="0" err="1" smtClean="0"/>
              <a:t>xxxxxxxxxxxxx</a:t>
            </a:r>
            <a:r>
              <a:rPr lang="en-CA" sz="1600" dirty="0" smtClean="0"/>
              <a:t>". I find this notion quite absurd. …As for thinking that it is "Better that nothing appear, than something </a:t>
            </a:r>
            <a:r>
              <a:rPr lang="en-CA" sz="1600" dirty="0" err="1" smtClean="0"/>
              <a:t>unnacceptable</a:t>
            </a:r>
            <a:r>
              <a:rPr lang="en-CA" sz="1600" dirty="0" smtClean="0"/>
              <a:t> to us" .....as though we are the gatekeepers of all that is acceptable in the world of paleoclimatology seems amazingly arrogant. to a Science editor. (99. 0924532891.txt)</a:t>
            </a:r>
          </a:p>
          <a:p>
            <a:endParaRPr lang="en-CA" sz="1600" dirty="0" smtClean="0"/>
          </a:p>
          <a:p>
            <a:r>
              <a:rPr lang="en-CA" sz="1600" b="1" dirty="0" smtClean="0"/>
              <a:t>Mann to </a:t>
            </a:r>
            <a:r>
              <a:rPr lang="en-CA" sz="1600" b="1" dirty="0" err="1" smtClean="0"/>
              <a:t>Sciencemag</a:t>
            </a:r>
            <a:r>
              <a:rPr lang="en-CA" sz="1600" b="1" dirty="0" smtClean="0"/>
              <a:t>, Bradley, </a:t>
            </a:r>
            <a:r>
              <a:rPr lang="en-CA" sz="1600" b="1" dirty="0" err="1" smtClean="0"/>
              <a:t>Jnoes</a:t>
            </a:r>
            <a:r>
              <a:rPr lang="en-CA" sz="1600" b="1" dirty="0" smtClean="0"/>
              <a:t>, Briffa May 12, 1999: </a:t>
            </a:r>
          </a:p>
          <a:p>
            <a:r>
              <a:rPr lang="en-CA" sz="1600" dirty="0" smtClean="0"/>
              <a:t>Thanks </a:t>
            </a:r>
            <a:r>
              <a:rPr lang="en-CA" sz="1600" dirty="0" smtClean="0"/>
              <a:t>all for the hard work and a job well done. I </a:t>
            </a:r>
            <a:r>
              <a:rPr lang="en-CA" sz="1600" dirty="0" smtClean="0"/>
              <a:t>like to </a:t>
            </a:r>
            <a:r>
              <a:rPr lang="en-CA" sz="1600" dirty="0" smtClean="0"/>
              <a:t>think that may feedback helped here--so I take </a:t>
            </a:r>
            <a:r>
              <a:rPr lang="en-CA" sz="1600" dirty="0" smtClean="0"/>
              <a:t>some pride </a:t>
            </a:r>
            <a:r>
              <a:rPr lang="en-CA" sz="1600" dirty="0" smtClean="0"/>
              <a:t>here as well. (111. 0926681134.txt)</a:t>
            </a:r>
          </a:p>
          <a:p>
            <a:endParaRPr lang="en-CA" sz="1600" dirty="0" smtClean="0"/>
          </a:p>
          <a:p>
            <a:r>
              <a:rPr lang="en-CA" sz="1600" b="1" dirty="0" smtClean="0"/>
              <a:t>Bradley to Briffa and Jones May 12, 1999:  </a:t>
            </a:r>
            <a:r>
              <a:rPr lang="en-CA" sz="1600" dirty="0" smtClean="0"/>
              <a:t>Excuse me while I puke. . (111. 0926681134.txt)</a:t>
            </a:r>
          </a:p>
          <a:p>
            <a:endParaRPr lang="en-CA" sz="1400" dirty="0" smtClean="0"/>
          </a:p>
          <a:p>
            <a:endParaRPr lang="en-CA"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29384</TotalTime>
  <Words>6120</Words>
  <Application>Microsoft Office PowerPoint</Application>
  <PresentationFormat>On-screen Show (4:3)</PresentationFormat>
  <Paragraphs>287</Paragraphs>
  <Slides>40</Slides>
  <Notes>36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Wingdings</vt:lpstr>
      <vt:lpstr>TimesNewRomanPSMT</vt:lpstr>
      <vt:lpstr>Times New Roman</vt:lpstr>
      <vt:lpstr>Echo</vt:lpstr>
      <vt:lpstr>Climategate:  a Battlefield Perspective </vt:lpstr>
      <vt:lpstr>The Backstory of the “Trick”</vt:lpstr>
      <vt:lpstr>Some Caveats</vt:lpstr>
      <vt:lpstr>The Briffa Reconstruction</vt:lpstr>
      <vt:lpstr>The MBH98 Reconstruction</vt:lpstr>
      <vt:lpstr>Different  Fortunes</vt:lpstr>
      <vt:lpstr>MBH99: the “warmest year”</vt:lpstr>
      <vt:lpstr>First Bite of the Poison Apple - Briffa  and Osborn 1999 (Science)</vt:lpstr>
      <vt:lpstr>“Better that nothing appear than something unacceptable to us”</vt:lpstr>
      <vt:lpstr>IPCC AR3 Zero Order Draft</vt:lpstr>
      <vt:lpstr> The Arusha Post-Mortem  (Sep 22, 1999)  #1  </vt:lpstr>
      <vt:lpstr> The Arusha Post-Mortem  (Sep 22, 1999)  #2  </vt:lpstr>
      <vt:lpstr>IPCC AR3 First Reviewer Draft  (Oct 27, 1999)</vt:lpstr>
      <vt:lpstr>IPCC AR3 First Reviewer Draft  (Oct 27, 1999)</vt:lpstr>
      <vt:lpstr>IPCC AR3 First Reviewer Draft  (Oct 27, 1999)</vt:lpstr>
      <vt:lpstr>“The Warmest Year, The Warmest Decade”</vt:lpstr>
      <vt:lpstr>Briffa et al 2001</vt:lpstr>
      <vt:lpstr>“You Can’t Be Serious…</vt:lpstr>
      <vt:lpstr>Apr 2003:“Forgotten the exact location”</vt:lpstr>
      <vt:lpstr>Spotting the Trick May 1, 2005</vt:lpstr>
      <vt:lpstr>D’Arrigo’s  NAS Panel “Splash” March 1, 2006</vt:lpstr>
      <vt:lpstr>“Serious Doubts”</vt:lpstr>
      <vt:lpstr>Briffa:  “Very Busy with Teaching” </vt:lpstr>
      <vt:lpstr>“Not Surprisingly, but Somewhat Alarmingly” </vt:lpstr>
      <vt:lpstr>NAS Panel: “Reduced Confidence” </vt:lpstr>
      <vt:lpstr>NAS Panel “just kind of winged it …”</vt:lpstr>
      <vt:lpstr>IPCC AR4 Second Draft Review Comments, June 2006</vt:lpstr>
      <vt:lpstr>IPCC AR4: this would imply a similar limit on the potential to reconstruct possible warm periods in earlier times at such sites</vt:lpstr>
      <vt:lpstr>IPCC AR4 Spaghetti Graph May 2007</vt:lpstr>
      <vt:lpstr>IPCC:  “Inappropriate” to show decline</vt:lpstr>
      <vt:lpstr>UK Met Office Stonewalling </vt:lpstr>
      <vt:lpstr>“Delete Any Emails”</vt:lpstr>
      <vt:lpstr>Realclimate; “people working constructively”…” A good way to deal with a problem” </vt:lpstr>
      <vt:lpstr>Slide 34</vt:lpstr>
      <vt:lpstr>Penn State Inquiry</vt:lpstr>
      <vt:lpstr>  Quentin Letts, Daily Mail, March 2010  </vt:lpstr>
      <vt:lpstr>UK Parliamentary Inquiry</vt:lpstr>
      <vt:lpstr>Oxburgh “Science Appraisal” Panel: “Regrettable” but no fault</vt:lpstr>
      <vt:lpstr>Climategate:   George Monbiot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smcintyre</dc:creator>
  <cp:lastModifiedBy>Admin</cp:lastModifiedBy>
  <cp:revision>661</cp:revision>
  <dcterms:created xsi:type="dcterms:W3CDTF">1601-01-01T00:00:00Z</dcterms:created>
  <dcterms:modified xsi:type="dcterms:W3CDTF">2010-05-20T18:03:22Z</dcterms:modified>
</cp:coreProperties>
</file>